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70" r:id="rId4"/>
    <p:sldId id="278" r:id="rId5"/>
    <p:sldId id="272" r:id="rId6"/>
    <p:sldId id="277" r:id="rId7"/>
    <p:sldId id="275" r:id="rId8"/>
    <p:sldId id="280" r:id="rId9"/>
    <p:sldId id="372" r:id="rId10"/>
    <p:sldId id="373" r:id="rId11"/>
    <p:sldId id="259" r:id="rId12"/>
    <p:sldId id="265" r:id="rId13"/>
    <p:sldId id="374" r:id="rId14"/>
    <p:sldId id="382" r:id="rId15"/>
    <p:sldId id="381" r:id="rId16"/>
    <p:sldId id="380" r:id="rId17"/>
    <p:sldId id="375" r:id="rId18"/>
    <p:sldId id="385" r:id="rId19"/>
    <p:sldId id="384" r:id="rId20"/>
    <p:sldId id="376" r:id="rId21"/>
    <p:sldId id="377" r:id="rId22"/>
    <p:sldId id="378" r:id="rId23"/>
    <p:sldId id="282" r:id="rId24"/>
    <p:sldId id="389" r:id="rId25"/>
    <p:sldId id="390" r:id="rId26"/>
    <p:sldId id="391" r:id="rId27"/>
    <p:sldId id="288" r:id="rId28"/>
    <p:sldId id="388" r:id="rId29"/>
    <p:sldId id="387" r:id="rId30"/>
    <p:sldId id="284" r:id="rId31"/>
    <p:sldId id="285" r:id="rId32"/>
    <p:sldId id="287" r:id="rId33"/>
    <p:sldId id="294" r:id="rId34"/>
    <p:sldId id="310" r:id="rId35"/>
    <p:sldId id="311" r:id="rId36"/>
    <p:sldId id="371" r:id="rId37"/>
    <p:sldId id="320" r:id="rId38"/>
    <p:sldId id="362" r:id="rId39"/>
    <p:sldId id="329" r:id="rId40"/>
    <p:sldId id="328" r:id="rId41"/>
    <p:sldId id="393" r:id="rId42"/>
    <p:sldId id="392" r:id="rId43"/>
    <p:sldId id="300" r:id="rId44"/>
    <p:sldId id="301" r:id="rId45"/>
    <p:sldId id="330" r:id="rId46"/>
    <p:sldId id="331" r:id="rId47"/>
    <p:sldId id="367" r:id="rId48"/>
    <p:sldId id="335" r:id="rId49"/>
    <p:sldId id="360" r:id="rId50"/>
    <p:sldId id="337" r:id="rId51"/>
    <p:sldId id="339" r:id="rId52"/>
    <p:sldId id="340" r:id="rId53"/>
    <p:sldId id="394" r:id="rId54"/>
    <p:sldId id="341" r:id="rId55"/>
    <p:sldId id="343" r:id="rId56"/>
    <p:sldId id="366" r:id="rId57"/>
    <p:sldId id="397" r:id="rId58"/>
    <p:sldId id="395" r:id="rId59"/>
    <p:sldId id="396" r:id="rId60"/>
    <p:sldId id="346" r:id="rId61"/>
    <p:sldId id="368" r:id="rId62"/>
    <p:sldId id="398" r:id="rId63"/>
    <p:sldId id="351" r:id="rId64"/>
    <p:sldId id="350" r:id="rId65"/>
    <p:sldId id="348" r:id="rId66"/>
    <p:sldId id="400" r:id="rId67"/>
    <p:sldId id="399" r:id="rId68"/>
    <p:sldId id="365" r:id="rId69"/>
    <p:sldId id="353" r:id="rId70"/>
    <p:sldId id="402" r:id="rId71"/>
    <p:sldId id="354" r:id="rId72"/>
    <p:sldId id="357" r:id="rId73"/>
    <p:sldId id="358" r:id="rId74"/>
    <p:sldId id="369" r:id="rId75"/>
    <p:sldId id="40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howGuides="1">
      <p:cViewPr>
        <p:scale>
          <a:sx n="125" d="100"/>
          <a:sy n="125" d="100"/>
        </p:scale>
        <p:origin x="1272" y="9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07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8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1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50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04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50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1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5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8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BBB83-0C0D-4BA2-B8E1-D2000E5AC86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5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5.xml"/><Relationship Id="rId7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14.png"/><Relationship Id="rId18" Type="http://schemas.openxmlformats.org/officeDocument/2006/relationships/image" Target="../media/image8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13.png"/><Relationship Id="rId17" Type="http://schemas.openxmlformats.org/officeDocument/2006/relationships/image" Target="../media/image11.png"/><Relationship Id="rId2" Type="http://schemas.openxmlformats.org/officeDocument/2006/relationships/tags" Target="../tags/tag18.xml"/><Relationship Id="rId16" Type="http://schemas.openxmlformats.org/officeDocument/2006/relationships/image" Target="../media/image10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12.png"/><Relationship Id="rId5" Type="http://schemas.openxmlformats.org/officeDocument/2006/relationships/tags" Target="../tags/tag21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13.png"/><Relationship Id="rId18" Type="http://schemas.openxmlformats.org/officeDocument/2006/relationships/image" Target="../media/image11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12.png"/><Relationship Id="rId17" Type="http://schemas.openxmlformats.org/officeDocument/2006/relationships/image" Target="../media/image10.png"/><Relationship Id="rId2" Type="http://schemas.openxmlformats.org/officeDocument/2006/relationships/tags" Target="../tags/tag27.xml"/><Relationship Id="rId16" Type="http://schemas.openxmlformats.org/officeDocument/2006/relationships/image" Target="../media/image16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0.xml"/><Relationship Id="rId15" Type="http://schemas.openxmlformats.org/officeDocument/2006/relationships/image" Target="../media/image15.png"/><Relationship Id="rId10" Type="http://schemas.openxmlformats.org/officeDocument/2006/relationships/tags" Target="../tags/tag35.xml"/><Relationship Id="rId19" Type="http://schemas.openxmlformats.org/officeDocument/2006/relationships/image" Target="../media/image8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12.png"/><Relationship Id="rId18" Type="http://schemas.openxmlformats.org/officeDocument/2006/relationships/image" Target="../media/image10.png"/><Relationship Id="rId3" Type="http://schemas.openxmlformats.org/officeDocument/2006/relationships/tags" Target="../tags/tag38.xml"/><Relationship Id="rId21" Type="http://schemas.openxmlformats.org/officeDocument/2006/relationships/image" Target="../media/image8.png"/><Relationship Id="rId7" Type="http://schemas.openxmlformats.org/officeDocument/2006/relationships/tags" Target="../tags/tag4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.png"/><Relationship Id="rId2" Type="http://schemas.openxmlformats.org/officeDocument/2006/relationships/tags" Target="../tags/tag37.xml"/><Relationship Id="rId16" Type="http://schemas.openxmlformats.org/officeDocument/2006/relationships/image" Target="../media/image15.png"/><Relationship Id="rId20" Type="http://schemas.openxmlformats.org/officeDocument/2006/relationships/image" Target="../media/image11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image" Target="../media/image14.png"/><Relationship Id="rId10" Type="http://schemas.openxmlformats.org/officeDocument/2006/relationships/tags" Target="../tags/tag45.xml"/><Relationship Id="rId19" Type="http://schemas.openxmlformats.org/officeDocument/2006/relationships/image" Target="../media/image17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image" Target="../media/image18.png"/><Relationship Id="rId26" Type="http://schemas.openxmlformats.org/officeDocument/2006/relationships/image" Target="../media/image25.png"/><Relationship Id="rId3" Type="http://schemas.openxmlformats.org/officeDocument/2006/relationships/tags" Target="../tags/tag49.xml"/><Relationship Id="rId21" Type="http://schemas.openxmlformats.org/officeDocument/2006/relationships/image" Target="../media/image17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image" Target="../media/image20.png"/><Relationship Id="rId29" Type="http://schemas.openxmlformats.org/officeDocument/2006/relationships/image" Target="../media/image28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tags" Target="../tags/tag56.xml"/><Relationship Id="rId19" Type="http://schemas.openxmlformats.org/officeDocument/2006/relationships/image" Target="../media/image19.png"/><Relationship Id="rId31" Type="http://schemas.openxmlformats.org/officeDocument/2006/relationships/image" Target="../media/image30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18.png"/><Relationship Id="rId26" Type="http://schemas.openxmlformats.org/officeDocument/2006/relationships/image" Target="../media/image25.png"/><Relationship Id="rId3" Type="http://schemas.openxmlformats.org/officeDocument/2006/relationships/tags" Target="../tags/tag65.xml"/><Relationship Id="rId21" Type="http://schemas.openxmlformats.org/officeDocument/2006/relationships/image" Target="../media/image17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image" Target="../media/image20.png"/><Relationship Id="rId29" Type="http://schemas.openxmlformats.org/officeDocument/2006/relationships/image" Target="../media/image28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tags" Target="../tags/tag72.xml"/><Relationship Id="rId19" Type="http://schemas.openxmlformats.org/officeDocument/2006/relationships/image" Target="../media/image19.png"/><Relationship Id="rId31" Type="http://schemas.openxmlformats.org/officeDocument/2006/relationships/image" Target="../media/image30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image" Target="../media/image18.png"/><Relationship Id="rId26" Type="http://schemas.openxmlformats.org/officeDocument/2006/relationships/image" Target="../media/image25.png"/><Relationship Id="rId3" Type="http://schemas.openxmlformats.org/officeDocument/2006/relationships/tags" Target="../tags/tag81.xml"/><Relationship Id="rId21" Type="http://schemas.openxmlformats.org/officeDocument/2006/relationships/image" Target="../media/image17.pn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image" Target="../media/image20.png"/><Relationship Id="rId29" Type="http://schemas.openxmlformats.org/officeDocument/2006/relationships/image" Target="../media/image28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tags" Target="../tags/tag88.xml"/><Relationship Id="rId19" Type="http://schemas.openxmlformats.org/officeDocument/2006/relationships/image" Target="../media/image19.png"/><Relationship Id="rId31" Type="http://schemas.openxmlformats.org/officeDocument/2006/relationships/image" Target="../media/image30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image" Target="../media/image21.png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34" Type="http://schemas.openxmlformats.org/officeDocument/2006/relationships/image" Target="../media/image39.png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image" Target="../media/image22.png"/><Relationship Id="rId33" Type="http://schemas.openxmlformats.org/officeDocument/2006/relationships/image" Target="../media/image38.png"/><Relationship Id="rId38" Type="http://schemas.openxmlformats.org/officeDocument/2006/relationships/image" Target="../media/image25.png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29" Type="http://schemas.openxmlformats.org/officeDocument/2006/relationships/image" Target="../media/image35.pn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image" Target="../media/image20.png"/><Relationship Id="rId32" Type="http://schemas.openxmlformats.org/officeDocument/2006/relationships/image" Target="../media/image31.png"/><Relationship Id="rId37" Type="http://schemas.openxmlformats.org/officeDocument/2006/relationships/image" Target="../media/image42.png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image" Target="../media/image26.png"/><Relationship Id="rId28" Type="http://schemas.openxmlformats.org/officeDocument/2006/relationships/image" Target="../media/image34.png"/><Relationship Id="rId36" Type="http://schemas.openxmlformats.org/officeDocument/2006/relationships/image" Target="../media/image41.png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31" Type="http://schemas.openxmlformats.org/officeDocument/2006/relationships/image" Target="../media/image37.pn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slideLayout" Target="../slideLayouts/slideLayout4.xml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18.xml"/><Relationship Id="rId7" Type="http://schemas.openxmlformats.org/officeDocument/2006/relationships/image" Target="../media/image43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7.png"/><Relationship Id="rId5" Type="http://schemas.openxmlformats.org/officeDocument/2006/relationships/tags" Target="../tags/tag120.xml"/><Relationship Id="rId10" Type="http://schemas.openxmlformats.org/officeDocument/2006/relationships/image" Target="../media/image46.png"/><Relationship Id="rId4" Type="http://schemas.openxmlformats.org/officeDocument/2006/relationships/tags" Target="../tags/tag119.xml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0.png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46.png"/><Relationship Id="rId5" Type="http://schemas.openxmlformats.org/officeDocument/2006/relationships/tags" Target="../tags/tag125.xml"/><Relationship Id="rId10" Type="http://schemas.openxmlformats.org/officeDocument/2006/relationships/image" Target="../media/image45.png"/><Relationship Id="rId4" Type="http://schemas.openxmlformats.org/officeDocument/2006/relationships/tags" Target="../tags/tag124.xml"/><Relationship Id="rId9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29.xml"/><Relationship Id="rId7" Type="http://schemas.openxmlformats.org/officeDocument/2006/relationships/image" Target="../media/image46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54.png"/><Relationship Id="rId5" Type="http://schemas.openxmlformats.org/officeDocument/2006/relationships/tags" Target="../tags/tag131.xml"/><Relationship Id="rId10" Type="http://schemas.openxmlformats.org/officeDocument/2006/relationships/image" Target="../media/image53.png"/><Relationship Id="rId4" Type="http://schemas.openxmlformats.org/officeDocument/2006/relationships/tags" Target="../tags/tag130.xml"/><Relationship Id="rId9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34.xml"/><Relationship Id="rId7" Type="http://schemas.openxmlformats.org/officeDocument/2006/relationships/image" Target="../media/image46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54.png"/><Relationship Id="rId5" Type="http://schemas.openxmlformats.org/officeDocument/2006/relationships/tags" Target="../tags/tag136.xml"/><Relationship Id="rId10" Type="http://schemas.openxmlformats.org/officeDocument/2006/relationships/image" Target="../media/image53.png"/><Relationship Id="rId4" Type="http://schemas.openxmlformats.org/officeDocument/2006/relationships/tags" Target="../tags/tag135.xml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139.xml"/><Relationship Id="rId7" Type="http://schemas.openxmlformats.org/officeDocument/2006/relationships/image" Target="../media/image48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.png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image" Target="../media/image38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image" Target="../media/image59.png"/><Relationship Id="rId5" Type="http://schemas.openxmlformats.org/officeDocument/2006/relationships/tags" Target="../tags/tag147.xml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tags" Target="../tags/tag146.xml"/><Relationship Id="rId9" Type="http://schemas.openxmlformats.org/officeDocument/2006/relationships/image" Target="../media/image58.png"/><Relationship Id="rId1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image" Target="../media/image60.pn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20.png"/><Relationship Id="rId17" Type="http://schemas.openxmlformats.org/officeDocument/2006/relationships/image" Target="../media/image21.png"/><Relationship Id="rId2" Type="http://schemas.openxmlformats.org/officeDocument/2006/relationships/tags" Target="../tags/tag151.xml"/><Relationship Id="rId16" Type="http://schemas.openxmlformats.org/officeDocument/2006/relationships/image" Target="../media/image39.png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22.png"/><Relationship Id="rId5" Type="http://schemas.openxmlformats.org/officeDocument/2006/relationships/tags" Target="../tags/tag154.xml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tags" Target="../tags/tag15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image" Target="../media/image64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image" Target="../media/image25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60.png"/><Relationship Id="rId5" Type="http://schemas.openxmlformats.org/officeDocument/2006/relationships/tags" Target="../tags/tag165.xml"/><Relationship Id="rId10" Type="http://schemas.openxmlformats.org/officeDocument/2006/relationships/image" Target="../media/image63.png"/><Relationship Id="rId4" Type="http://schemas.openxmlformats.org/officeDocument/2006/relationships/tags" Target="../tags/tag164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75.xml"/><Relationship Id="rId7" Type="http://schemas.openxmlformats.org/officeDocument/2006/relationships/image" Target="../media/image68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6.xml"/><Relationship Id="rId9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79.xml"/><Relationship Id="rId7" Type="http://schemas.openxmlformats.org/officeDocument/2006/relationships/image" Target="../media/image68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Relationship Id="rId9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18" Type="http://schemas.openxmlformats.org/officeDocument/2006/relationships/image" Target="../media/image72.png"/><Relationship Id="rId3" Type="http://schemas.openxmlformats.org/officeDocument/2006/relationships/tags" Target="../tags/tag183.xml"/><Relationship Id="rId21" Type="http://schemas.openxmlformats.org/officeDocument/2006/relationships/image" Target="../media/image75.png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tags" Target="../tags/tag18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74.png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24" Type="http://schemas.openxmlformats.org/officeDocument/2006/relationships/image" Target="../media/image78.png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23" Type="http://schemas.openxmlformats.org/officeDocument/2006/relationships/image" Target="../media/image77.png"/><Relationship Id="rId10" Type="http://schemas.openxmlformats.org/officeDocument/2006/relationships/tags" Target="../tags/tag190.xml"/><Relationship Id="rId19" Type="http://schemas.openxmlformats.org/officeDocument/2006/relationships/image" Target="../media/image73.png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Relationship Id="rId22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198.xml"/><Relationship Id="rId21" Type="http://schemas.openxmlformats.org/officeDocument/2006/relationships/image" Target="../media/image24.png"/><Relationship Id="rId7" Type="http://schemas.openxmlformats.org/officeDocument/2006/relationships/tags" Target="../tags/tag202.xml"/><Relationship Id="rId12" Type="http://schemas.openxmlformats.org/officeDocument/2006/relationships/tags" Target="../tags/tag207.xml"/><Relationship Id="rId17" Type="http://schemas.openxmlformats.org/officeDocument/2006/relationships/image" Target="../media/image82.png"/><Relationship Id="rId2" Type="http://schemas.openxmlformats.org/officeDocument/2006/relationships/tags" Target="../tags/tag197.xml"/><Relationship Id="rId16" Type="http://schemas.openxmlformats.org/officeDocument/2006/relationships/image" Target="../media/image81.png"/><Relationship Id="rId20" Type="http://schemas.openxmlformats.org/officeDocument/2006/relationships/image" Target="../media/image65.png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tags" Target="../tags/tag206.xml"/><Relationship Id="rId5" Type="http://schemas.openxmlformats.org/officeDocument/2006/relationships/tags" Target="../tags/tag200.xml"/><Relationship Id="rId15" Type="http://schemas.openxmlformats.org/officeDocument/2006/relationships/image" Target="../media/image80.png"/><Relationship Id="rId23" Type="http://schemas.openxmlformats.org/officeDocument/2006/relationships/image" Target="../media/image25.png"/><Relationship Id="rId10" Type="http://schemas.openxmlformats.org/officeDocument/2006/relationships/tags" Target="../tags/tag205.xml"/><Relationship Id="rId19" Type="http://schemas.openxmlformats.org/officeDocument/2006/relationships/image" Target="../media/image83.png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4" Type="http://schemas.openxmlformats.org/officeDocument/2006/relationships/image" Target="../media/image20.png"/><Relationship Id="rId22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7" Type="http://schemas.openxmlformats.org/officeDocument/2006/relationships/image" Target="../media/image86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image" Target="../media/image86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216.xml"/><Relationship Id="rId7" Type="http://schemas.openxmlformats.org/officeDocument/2006/relationships/image" Target="../media/image84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86.png"/><Relationship Id="rId5" Type="http://schemas.openxmlformats.org/officeDocument/2006/relationships/tags" Target="../tags/tag218.xml"/><Relationship Id="rId10" Type="http://schemas.openxmlformats.org/officeDocument/2006/relationships/image" Target="../media/image88.png"/><Relationship Id="rId4" Type="http://schemas.openxmlformats.org/officeDocument/2006/relationships/tags" Target="../tags/tag217.xml"/><Relationship Id="rId9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89.png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12" Type="http://schemas.openxmlformats.org/officeDocument/2006/relationships/image" Target="../media/image88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image" Target="../media/image87.png"/><Relationship Id="rId5" Type="http://schemas.openxmlformats.org/officeDocument/2006/relationships/tags" Target="../tags/tag223.xml"/><Relationship Id="rId15" Type="http://schemas.openxmlformats.org/officeDocument/2006/relationships/image" Target="../media/image86.png"/><Relationship Id="rId10" Type="http://schemas.openxmlformats.org/officeDocument/2006/relationships/image" Target="../media/image85.png"/><Relationship Id="rId4" Type="http://schemas.openxmlformats.org/officeDocument/2006/relationships/tags" Target="../tags/tag222.xml"/><Relationship Id="rId9" Type="http://schemas.openxmlformats.org/officeDocument/2006/relationships/image" Target="../media/image84.png"/><Relationship Id="rId1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89.png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image" Target="../media/image88.png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image" Target="../media/image87.png"/><Relationship Id="rId5" Type="http://schemas.openxmlformats.org/officeDocument/2006/relationships/tags" Target="../tags/tag230.xml"/><Relationship Id="rId15" Type="http://schemas.openxmlformats.org/officeDocument/2006/relationships/image" Target="../media/image86.png"/><Relationship Id="rId10" Type="http://schemas.openxmlformats.org/officeDocument/2006/relationships/image" Target="../media/image85.png"/><Relationship Id="rId4" Type="http://schemas.openxmlformats.org/officeDocument/2006/relationships/tags" Target="../tags/tag229.xml"/><Relationship Id="rId9" Type="http://schemas.openxmlformats.org/officeDocument/2006/relationships/image" Target="../media/image84.png"/><Relationship Id="rId1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36.xml"/><Relationship Id="rId7" Type="http://schemas.openxmlformats.org/officeDocument/2006/relationships/image" Target="../media/image20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tags" Target="../tags/tag238.xml"/><Relationship Id="rId10" Type="http://schemas.openxmlformats.org/officeDocument/2006/relationships/image" Target="../media/image60.png"/><Relationship Id="rId4" Type="http://schemas.openxmlformats.org/officeDocument/2006/relationships/tags" Target="../tags/tag237.xml"/><Relationship Id="rId9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1.png"/><Relationship Id="rId3" Type="http://schemas.openxmlformats.org/officeDocument/2006/relationships/tags" Target="../tags/tag24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image" Target="../media/image60.png"/><Relationship Id="rId5" Type="http://schemas.openxmlformats.org/officeDocument/2006/relationships/tags" Target="../tags/tag243.xml"/><Relationship Id="rId10" Type="http://schemas.openxmlformats.org/officeDocument/2006/relationships/image" Target="../media/image25.png"/><Relationship Id="rId4" Type="http://schemas.openxmlformats.org/officeDocument/2006/relationships/tags" Target="../tags/tag242.xml"/><Relationship Id="rId9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7.xml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8.xml"/><Relationship Id="rId6" Type="http://schemas.openxmlformats.org/officeDocument/2006/relationships/image" Target="../media/image98.emf"/><Relationship Id="rId5" Type="http://schemas.openxmlformats.org/officeDocument/2006/relationships/image" Target="../media/image97.jpg"/><Relationship Id="rId4" Type="http://schemas.openxmlformats.org/officeDocument/2006/relationships/image" Target="../media/image9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7" Type="http://schemas.openxmlformats.org/officeDocument/2006/relationships/image" Target="../media/image10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9.x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image" Target="../media/image9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GPU Implementation of Data-Aided Equalizers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Jeff Ravert</a:t>
            </a:r>
          </a:p>
          <a:p>
            <a:r>
              <a:rPr lang="en-US" dirty="0" smtClean="0"/>
              <a:t>Advisor: Michael 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1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4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Equalizers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Blind equalizers </a:t>
            </a:r>
            <a:endParaRPr lang="en-US" dirty="0" smtClean="0"/>
          </a:p>
          <a:p>
            <a:pPr lvl="1"/>
            <a:r>
              <a:rPr lang="en-US" dirty="0" smtClean="0"/>
              <a:t>Adaptive filters </a:t>
            </a:r>
          </a:p>
          <a:p>
            <a:pPr lvl="1"/>
            <a:r>
              <a:rPr lang="en-US" dirty="0" smtClean="0"/>
              <a:t>Use known statistical properties of the transmitted signal</a:t>
            </a:r>
          </a:p>
          <a:p>
            <a:pPr lvl="1"/>
            <a:r>
              <a:rPr lang="en-US" dirty="0" smtClean="0"/>
              <a:t>Have no knowledge of the data or multipath channel</a:t>
            </a:r>
          </a:p>
          <a:p>
            <a:r>
              <a:rPr lang="en-US" dirty="0" smtClean="0"/>
              <a:t>Data-aided equalizers</a:t>
            </a:r>
          </a:p>
          <a:p>
            <a:pPr lvl="1"/>
            <a:r>
              <a:rPr lang="en-US" dirty="0" smtClean="0"/>
              <a:t>Filters calculated from the estimated propagation conditions</a:t>
            </a:r>
          </a:p>
          <a:p>
            <a:pPr lvl="1"/>
            <a:r>
              <a:rPr lang="en-US" dirty="0" smtClean="0"/>
              <a:t>Use known data sequences of </a:t>
            </a:r>
            <a:r>
              <a:rPr lang="en-US" dirty="0"/>
              <a:t>the transmitted </a:t>
            </a:r>
            <a:r>
              <a:rPr lang="en-US" dirty="0" smtClean="0"/>
              <a:t>signal</a:t>
            </a:r>
          </a:p>
          <a:p>
            <a:pPr lvl="1"/>
            <a:r>
              <a:rPr lang="en-US" dirty="0" smtClean="0"/>
              <a:t>Estimate the multipath channel using </a:t>
            </a:r>
            <a:r>
              <a:rPr lang="en-US" dirty="0"/>
              <a:t>the known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2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Preamble Assisted Equalization (PAQ) project compares the   </a:t>
            </a:r>
            <a:r>
              <a:rPr lang="en-US" b="1" dirty="0" smtClean="0"/>
              <a:t>real-time </a:t>
            </a:r>
            <a:r>
              <a:rPr lang="en-US" dirty="0" smtClean="0"/>
              <a:t>bit error rate (BER) performance of</a:t>
            </a:r>
          </a:p>
          <a:p>
            <a:pPr lvl="1"/>
            <a:r>
              <a:rPr lang="en-US" dirty="0" smtClean="0"/>
              <a:t>Blind equalizer (</a:t>
            </a:r>
            <a:r>
              <a:rPr lang="en-US" dirty="0" err="1" smtClean="0"/>
              <a:t>Quasonix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</a:t>
            </a:r>
            <a:r>
              <a:rPr lang="en-US" dirty="0" smtClean="0"/>
              <a:t>equalizer</a:t>
            </a:r>
          </a:p>
          <a:p>
            <a:pPr lvl="1"/>
            <a:r>
              <a:rPr lang="en-US" dirty="0" smtClean="0"/>
              <a:t>Five data-aided equalizers </a:t>
            </a:r>
          </a:p>
          <a:p>
            <a:pPr lvl="2"/>
            <a:r>
              <a:rPr lang="en-US" dirty="0"/>
              <a:t>Zero-forcing (ZF)</a:t>
            </a:r>
          </a:p>
          <a:p>
            <a:pPr lvl="2"/>
            <a:r>
              <a:rPr lang="en-US" dirty="0"/>
              <a:t>Minimum Mean-square Error (MMSE)</a:t>
            </a:r>
          </a:p>
          <a:p>
            <a:pPr lvl="2"/>
            <a:r>
              <a:rPr lang="en-US" dirty="0"/>
              <a:t>MMSE-initialized Constant Modulus Algorithm (CMA)</a:t>
            </a:r>
          </a:p>
          <a:p>
            <a:pPr lvl="2"/>
            <a:r>
              <a:rPr lang="en-US" dirty="0"/>
              <a:t>Frequency Domain Equalizer One (FDE1)</a:t>
            </a:r>
          </a:p>
          <a:p>
            <a:pPr lvl="2"/>
            <a:r>
              <a:rPr lang="en-US" dirty="0"/>
              <a:t>Frequency Domain Equalizer Two (FDE2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98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Preamble Assisted Equalization (PAQ) project compares the   </a:t>
            </a:r>
            <a:r>
              <a:rPr lang="en-US" b="1" dirty="0" smtClean="0"/>
              <a:t>real-time </a:t>
            </a:r>
            <a:r>
              <a:rPr lang="en-US" dirty="0" smtClean="0"/>
              <a:t>bit error rate (BER) performance of</a:t>
            </a:r>
          </a:p>
          <a:p>
            <a:pPr lvl="1"/>
            <a:r>
              <a:rPr lang="en-US" dirty="0" smtClean="0"/>
              <a:t>Blind equalizer (</a:t>
            </a:r>
            <a:r>
              <a:rPr lang="en-US" dirty="0" err="1" smtClean="0"/>
              <a:t>Quasonix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</a:t>
            </a:r>
            <a:r>
              <a:rPr lang="en-US" dirty="0" smtClean="0"/>
              <a:t>equalizer</a:t>
            </a:r>
          </a:p>
          <a:p>
            <a:pPr lvl="1"/>
            <a:r>
              <a:rPr lang="en-US" dirty="0" smtClean="0"/>
              <a:t>Five data-aided equalizers </a:t>
            </a:r>
          </a:p>
          <a:p>
            <a:pPr lvl="2"/>
            <a:r>
              <a:rPr lang="en-US" dirty="0"/>
              <a:t>Zero-forcing (ZF)</a:t>
            </a:r>
          </a:p>
          <a:p>
            <a:pPr lvl="2"/>
            <a:r>
              <a:rPr lang="en-US" dirty="0"/>
              <a:t>Minimum Mean-square Error (MMSE)</a:t>
            </a:r>
          </a:p>
          <a:p>
            <a:pPr lvl="2"/>
            <a:r>
              <a:rPr lang="en-US" dirty="0"/>
              <a:t>MMSE-initialized Constant Modulus Algorithm (CMA)</a:t>
            </a:r>
          </a:p>
          <a:p>
            <a:pPr lvl="2"/>
            <a:r>
              <a:rPr lang="en-US" dirty="0"/>
              <a:t>Frequency Domain Equalizer One (FDE1)</a:t>
            </a:r>
          </a:p>
          <a:p>
            <a:pPr lvl="2"/>
            <a:r>
              <a:rPr lang="en-US" dirty="0"/>
              <a:t>Frequency Domain Equalizer Two (FDE2</a:t>
            </a:r>
            <a:r>
              <a:rPr lang="en-US" dirty="0" smtClean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4899" y="2247899"/>
            <a:ext cx="1485901" cy="41910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6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64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083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41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85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>
            <a:stCxn id="54" idx="0"/>
          </p:cNvCxnSpPr>
          <p:nvPr/>
        </p:nvCxnSpPr>
        <p:spPr>
          <a:xfrm flipV="1">
            <a:off x="2822568" y="3817211"/>
            <a:ext cx="3115419" cy="128820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206053" y="5105415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Seconds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9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7124700" y="2740223"/>
            <a:ext cx="1162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Bit Streams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/>
          <p:cNvCxnSpPr>
            <a:stCxn id="52" idx="2"/>
            <a:endCxn id="26" idx="0"/>
          </p:cNvCxnSpPr>
          <p:nvPr/>
        </p:nvCxnSpPr>
        <p:spPr>
          <a:xfrm flipH="1">
            <a:off x="7389610" y="3048000"/>
            <a:ext cx="316340" cy="59910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8" idx="0"/>
          </p:cNvCxnSpPr>
          <p:nvPr/>
        </p:nvCxnSpPr>
        <p:spPr>
          <a:xfrm flipV="1">
            <a:off x="2822568" y="3817211"/>
            <a:ext cx="3115419" cy="128820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206053" y="5105415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Seconds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4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Multipath</a:t>
            </a:r>
          </a:p>
          <a:p>
            <a:pPr lvl="1"/>
            <a:r>
              <a:rPr lang="en-US" dirty="0" smtClean="0"/>
              <a:t>Equalizers</a:t>
            </a:r>
          </a:p>
          <a:p>
            <a:pPr lvl="1"/>
            <a:r>
              <a:rPr lang="en-US" dirty="0" smtClean="0"/>
              <a:t>PAQ Project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Equalizers</a:t>
            </a:r>
          </a:p>
          <a:p>
            <a:r>
              <a:rPr lang="en-US" dirty="0"/>
              <a:t>Static Multipath Testing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80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0454247" y="1905000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>
            <a:stCxn id="77" idx="1"/>
          </p:cNvCxnSpPr>
          <p:nvPr/>
        </p:nvCxnSpPr>
        <p:spPr>
          <a:xfrm flipH="1">
            <a:off x="8890716" y="2166610"/>
            <a:ext cx="1563531" cy="134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124700" y="2740223"/>
            <a:ext cx="1162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Bit Streams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Straight Connector 55"/>
          <p:cNvCxnSpPr>
            <a:stCxn id="54" idx="2"/>
          </p:cNvCxnSpPr>
          <p:nvPr/>
        </p:nvCxnSpPr>
        <p:spPr>
          <a:xfrm flipH="1">
            <a:off x="7389610" y="3048000"/>
            <a:ext cx="316340" cy="59910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9" idx="0"/>
          </p:cNvCxnSpPr>
          <p:nvPr/>
        </p:nvCxnSpPr>
        <p:spPr>
          <a:xfrm flipV="1">
            <a:off x="2822568" y="3817211"/>
            <a:ext cx="3115419" cy="128820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206053" y="5105415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Seconds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1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0454247" y="1905000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386885" y="2656434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Blind </a:t>
            </a: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>
            <a:stCxn id="77" idx="1"/>
          </p:cNvCxnSpPr>
          <p:nvPr/>
        </p:nvCxnSpPr>
        <p:spPr>
          <a:xfrm flipH="1">
            <a:off x="8890716" y="2166610"/>
            <a:ext cx="1563531" cy="134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8" idx="1"/>
          </p:cNvCxnSpPr>
          <p:nvPr/>
        </p:nvCxnSpPr>
        <p:spPr>
          <a:xfrm flipH="1">
            <a:off x="8749437" y="2918044"/>
            <a:ext cx="1637448" cy="561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124700" y="2740223"/>
            <a:ext cx="1162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Bit Streams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Connector 56"/>
          <p:cNvCxnSpPr>
            <a:stCxn id="56" idx="2"/>
          </p:cNvCxnSpPr>
          <p:nvPr/>
        </p:nvCxnSpPr>
        <p:spPr>
          <a:xfrm flipH="1">
            <a:off x="7389610" y="3048000"/>
            <a:ext cx="316340" cy="59910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60" idx="0"/>
          </p:cNvCxnSpPr>
          <p:nvPr/>
        </p:nvCxnSpPr>
        <p:spPr>
          <a:xfrm flipV="1">
            <a:off x="2822568" y="3817211"/>
            <a:ext cx="3115419" cy="128820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206053" y="5105415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Seconds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2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8749437" y="4090066"/>
            <a:ext cx="1849159" cy="50898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530006" y="4494524"/>
            <a:ext cx="1207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Data-aided 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Equalizer 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0454247" y="1905000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386885" y="2656434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Blind </a:t>
            </a: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>
            <a:stCxn id="77" idx="1"/>
          </p:cNvCxnSpPr>
          <p:nvPr/>
        </p:nvCxnSpPr>
        <p:spPr>
          <a:xfrm flipH="1">
            <a:off x="8890716" y="2166610"/>
            <a:ext cx="1563531" cy="134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8" idx="1"/>
          </p:cNvCxnSpPr>
          <p:nvPr/>
        </p:nvCxnSpPr>
        <p:spPr>
          <a:xfrm flipH="1">
            <a:off x="8749437" y="2918044"/>
            <a:ext cx="1637448" cy="561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124700" y="2740223"/>
            <a:ext cx="1162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Bit Streams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/>
          <p:cNvCxnSpPr>
            <a:stCxn id="57" idx="2"/>
          </p:cNvCxnSpPr>
          <p:nvPr/>
        </p:nvCxnSpPr>
        <p:spPr>
          <a:xfrm flipH="1">
            <a:off x="7389610" y="3048000"/>
            <a:ext cx="316340" cy="59910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63" idx="0"/>
          </p:cNvCxnSpPr>
          <p:nvPr/>
        </p:nvCxnSpPr>
        <p:spPr>
          <a:xfrm flipV="1">
            <a:off x="2822568" y="3817211"/>
            <a:ext cx="3115419" cy="128820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206053" y="5105415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Seconds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3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764631" y="1295400"/>
            <a:ext cx="8662739" cy="5256430"/>
            <a:chOff x="862261" y="200311"/>
            <a:chExt cx="10467478" cy="6351520"/>
          </a:xfrm>
        </p:grpSpPr>
        <p:grpSp>
          <p:nvGrpSpPr>
            <p:cNvPr id="56" name="Group 55"/>
            <p:cNvGrpSpPr/>
            <p:nvPr/>
          </p:nvGrpSpPr>
          <p:grpSpPr>
            <a:xfrm>
              <a:off x="6661395" y="200311"/>
              <a:ext cx="4668344" cy="6351520"/>
              <a:chOff x="6661395" y="200311"/>
              <a:chExt cx="4668344" cy="6351520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6" t="3333" r="26874"/>
              <a:stretch/>
            </p:blipFill>
            <p:spPr>
              <a:xfrm>
                <a:off x="6661395" y="952500"/>
                <a:ext cx="4668344" cy="4953000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7011604" y="5905500"/>
                <a:ext cx="671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719347" y="5905500"/>
                <a:ext cx="774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FPGA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539480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K40c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497669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323465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8" name="Straight Connector 77"/>
              <p:cNvCxnSpPr>
                <a:stCxn id="83" idx="2"/>
                <a:endCxn id="73" idx="0"/>
              </p:cNvCxnSpPr>
              <p:nvPr/>
            </p:nvCxnSpPr>
            <p:spPr>
              <a:xfrm flipH="1">
                <a:off x="7347594" y="3493291"/>
                <a:ext cx="1" cy="2412209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4" idx="2"/>
                <a:endCxn id="74" idx="0"/>
              </p:cNvCxnSpPr>
              <p:nvPr/>
            </p:nvCxnSpPr>
            <p:spPr>
              <a:xfrm flipH="1">
                <a:off x="8106633" y="3502817"/>
                <a:ext cx="581" cy="2402683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5" idx="2"/>
                <a:endCxn id="75" idx="0"/>
              </p:cNvCxnSpPr>
              <p:nvPr/>
            </p:nvCxnSpPr>
            <p:spPr>
              <a:xfrm>
                <a:off x="8881121" y="3507580"/>
                <a:ext cx="761" cy="2397920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6" idx="2"/>
                <a:endCxn id="76" idx="0"/>
              </p:cNvCxnSpPr>
              <p:nvPr/>
            </p:nvCxnSpPr>
            <p:spPr>
              <a:xfrm>
                <a:off x="9833883" y="3512343"/>
                <a:ext cx="6188" cy="2393157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7" idx="2"/>
                <a:endCxn id="77" idx="0"/>
              </p:cNvCxnSpPr>
              <p:nvPr/>
            </p:nvCxnSpPr>
            <p:spPr>
              <a:xfrm flipH="1">
                <a:off x="10665867" y="3517106"/>
                <a:ext cx="1" cy="2388394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6884441" y="3200287"/>
                <a:ext cx="926307" cy="293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810749" y="3217878"/>
                <a:ext cx="592930" cy="284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403680" y="3169680"/>
                <a:ext cx="954882" cy="337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9359086" y="3230879"/>
                <a:ext cx="949594" cy="281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308680" y="3120438"/>
                <a:ext cx="714375" cy="396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0259939" y="2130911"/>
                <a:ext cx="827181" cy="1183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/>
              <p:cNvCxnSpPr>
                <a:stCxn id="88" idx="0"/>
              </p:cNvCxnSpPr>
              <p:nvPr/>
            </p:nvCxnSpPr>
            <p:spPr>
              <a:xfrm flipH="1" flipV="1">
                <a:off x="10665865" y="800100"/>
                <a:ext cx="7665" cy="133081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/>
              <p:cNvSpPr/>
              <p:nvPr/>
            </p:nvSpPr>
            <p:spPr>
              <a:xfrm>
                <a:off x="10349112" y="200311"/>
                <a:ext cx="633508" cy="646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Host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62261" y="952500"/>
              <a:ext cx="5368670" cy="4953000"/>
              <a:chOff x="862261" y="952500"/>
              <a:chExt cx="5368670" cy="4953000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111" r="5185" b="11666"/>
              <a:stretch/>
            </p:blipFill>
            <p:spPr>
              <a:xfrm>
                <a:off x="862261" y="952500"/>
                <a:ext cx="3657600" cy="4953000"/>
              </a:xfrm>
              <a:prstGeom prst="rect">
                <a:avLst/>
              </a:prstGeom>
            </p:spPr>
          </p:pic>
          <p:sp>
            <p:nvSpPr>
              <p:cNvPr id="59" name="Rectangle 58"/>
              <p:cNvSpPr/>
              <p:nvPr/>
            </p:nvSpPr>
            <p:spPr>
              <a:xfrm>
                <a:off x="4622799" y="3355071"/>
                <a:ext cx="1473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T/M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622799" y="4486504"/>
                <a:ext cx="1608132" cy="646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Mounted </a:t>
                </a: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622799" y="1951851"/>
                <a:ext cx="760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4" name="Straight Connector 63"/>
              <p:cNvCxnSpPr>
                <a:stCxn id="65" idx="3"/>
                <a:endCxn id="63" idx="1"/>
              </p:cNvCxnSpPr>
              <p:nvPr/>
            </p:nvCxnSpPr>
            <p:spPr>
              <a:xfrm flipV="1">
                <a:off x="3400264" y="2136517"/>
                <a:ext cx="1222535" cy="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/>
              <p:cNvSpPr/>
              <p:nvPr/>
            </p:nvSpPr>
            <p:spPr>
              <a:xfrm>
                <a:off x="2258851" y="1644134"/>
                <a:ext cx="1141412" cy="9847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29557" y="3399521"/>
                <a:ext cx="1141412" cy="2804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714393" y="4327411"/>
                <a:ext cx="1141412" cy="9645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 flipV="1">
                <a:off x="3886199" y="3539737"/>
                <a:ext cx="651829" cy="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3"/>
              </p:cNvCxnSpPr>
              <p:nvPr/>
            </p:nvCxnSpPr>
            <p:spPr>
              <a:xfrm>
                <a:off x="3855805" y="4809669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ectangle 69"/>
              <p:cNvSpPr/>
              <p:nvPr/>
            </p:nvSpPr>
            <p:spPr>
              <a:xfrm>
                <a:off x="4622800" y="5259168"/>
                <a:ext cx="1332416" cy="646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Mount</a:t>
                </a: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3855805" y="5582106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6818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To enable data-aided equalization</a:t>
            </a:r>
            <a:r>
              <a:rPr lang="en-US" dirty="0" smtClean="0"/>
              <a:t>, the </a:t>
            </a:r>
            <a:r>
              <a:rPr lang="en-US" dirty="0" smtClean="0"/>
              <a:t>known Preamble and </a:t>
            </a:r>
            <a:r>
              <a:rPr lang="en-US" dirty="0" smtClean="0"/>
              <a:t>A</a:t>
            </a:r>
            <a:r>
              <a:rPr lang="en-US" dirty="0" smtClean="0"/>
              <a:t>synchronous Marker (ASM) </a:t>
            </a:r>
            <a:r>
              <a:rPr lang="en-US" dirty="0" smtClean="0"/>
              <a:t>data sequences are used to estimate:</a:t>
            </a:r>
          </a:p>
          <a:p>
            <a:pPr lvl="1"/>
            <a:r>
              <a:rPr lang="en-US" dirty="0" smtClean="0"/>
              <a:t>Frequency offset</a:t>
            </a:r>
          </a:p>
          <a:p>
            <a:pPr lvl="1"/>
            <a:r>
              <a:rPr lang="en-US" dirty="0" smtClean="0"/>
              <a:t>Channel impulse response</a:t>
            </a:r>
          </a:p>
          <a:p>
            <a:pPr lvl="1"/>
            <a:r>
              <a:rPr lang="en-US" dirty="0" smtClean="0"/>
              <a:t>Noise </a:t>
            </a:r>
            <a:r>
              <a:rPr lang="en-US" dirty="0" smtClean="0"/>
              <a:t>variance</a:t>
            </a:r>
          </a:p>
          <a:p>
            <a:pPr lvl="1"/>
            <a:r>
              <a:rPr lang="en-US" dirty="0" smtClean="0"/>
              <a:t>Phase offset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14071" y="3589484"/>
            <a:ext cx="7963858" cy="2018913"/>
            <a:chOff x="1752600" y="1903499"/>
            <a:chExt cx="8659304" cy="2195215"/>
          </a:xfrm>
        </p:grpSpPr>
        <p:sp>
          <p:nvSpPr>
            <p:cNvPr id="5" name="Rectangle 4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4341406" y="1903499"/>
              <a:ext cx="9183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128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44357" y="1903499"/>
              <a:ext cx="7393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8156" y="1903499"/>
              <a:ext cx="9444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6144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267201" y="2983468"/>
              <a:ext cx="3655220" cy="368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12672 samples at 2 samples/bit 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868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23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050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60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To enable data-aided equalization</a:t>
            </a:r>
            <a:r>
              <a:rPr lang="en-US" dirty="0"/>
              <a:t>, the known Preamble and Asynchronous Marker (ASM) data sequences are used to estimate:</a:t>
            </a:r>
          </a:p>
          <a:p>
            <a:pPr lvl="1"/>
            <a:r>
              <a:rPr lang="en-US" dirty="0"/>
              <a:t>Frequency offset</a:t>
            </a:r>
          </a:p>
          <a:p>
            <a:pPr lvl="1"/>
            <a:r>
              <a:rPr lang="en-US" dirty="0"/>
              <a:t>Channel impulse response</a:t>
            </a:r>
          </a:p>
          <a:p>
            <a:pPr lvl="1"/>
            <a:r>
              <a:rPr lang="en-US" dirty="0"/>
              <a:t>Noise variance</a:t>
            </a:r>
          </a:p>
          <a:p>
            <a:pPr lvl="1"/>
            <a:r>
              <a:rPr lang="en-US" dirty="0"/>
              <a:t>Phase offset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14071" y="3589484"/>
            <a:ext cx="7963858" cy="2018913"/>
            <a:chOff x="1752600" y="1903499"/>
            <a:chExt cx="8659304" cy="2195215"/>
          </a:xfrm>
        </p:grpSpPr>
        <p:sp>
          <p:nvSpPr>
            <p:cNvPr id="5" name="Rectangle 4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4341406" y="1903499"/>
              <a:ext cx="9183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128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44357" y="1903499"/>
              <a:ext cx="7393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8156" y="1903499"/>
              <a:ext cx="9444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6144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267201" y="2983468"/>
              <a:ext cx="3655220" cy="368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12672 samples at 2 samples/bit 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868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23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050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00" y="4364767"/>
            <a:ext cx="448000" cy="245333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27" idx="3"/>
          </p:cNvCxnSpPr>
          <p:nvPr/>
        </p:nvCxnSpPr>
        <p:spPr>
          <a:xfrm>
            <a:off x="3581400" y="4487434"/>
            <a:ext cx="1181100" cy="275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6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To enable data-aided equalization</a:t>
            </a:r>
            <a:r>
              <a:rPr lang="en-US" dirty="0" smtClean="0"/>
              <a:t>, the known Preamble and Asynchronous Marker (ASM) data sequences are used to estimate:</a:t>
            </a:r>
          </a:p>
          <a:p>
            <a:pPr lvl="1"/>
            <a:r>
              <a:rPr lang="en-US" dirty="0" smtClean="0"/>
              <a:t>Frequency offset</a:t>
            </a:r>
          </a:p>
          <a:p>
            <a:pPr lvl="1"/>
            <a:r>
              <a:rPr lang="en-US" dirty="0" smtClean="0"/>
              <a:t>Channel impulse response</a:t>
            </a:r>
          </a:p>
          <a:p>
            <a:pPr lvl="1"/>
            <a:r>
              <a:rPr lang="en-US" dirty="0" smtClean="0"/>
              <a:t>Noise variance</a:t>
            </a:r>
          </a:p>
          <a:p>
            <a:pPr lvl="1"/>
            <a:r>
              <a:rPr lang="en-US" dirty="0" smtClean="0"/>
              <a:t>Phase offset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14071" y="3589484"/>
            <a:ext cx="7963858" cy="2018913"/>
            <a:chOff x="1752600" y="1903499"/>
            <a:chExt cx="8659304" cy="2195215"/>
          </a:xfrm>
        </p:grpSpPr>
        <p:sp>
          <p:nvSpPr>
            <p:cNvPr id="5" name="Rectangle 4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4341406" y="1903499"/>
              <a:ext cx="9183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128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44357" y="1903499"/>
              <a:ext cx="7393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8156" y="1903499"/>
              <a:ext cx="9444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6144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267201" y="2983468"/>
              <a:ext cx="3655220" cy="368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12672 samples at 2 samples/bit 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868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23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050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00" y="4364767"/>
            <a:ext cx="448000" cy="245333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27" idx="3"/>
          </p:cNvCxnSpPr>
          <p:nvPr/>
        </p:nvCxnSpPr>
        <p:spPr>
          <a:xfrm>
            <a:off x="3581400" y="4487434"/>
            <a:ext cx="1181100" cy="275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048000" y="5801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Seconds of Samples is 3103 or 3104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packets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4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457200" y="2476500"/>
            <a:ext cx="99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PN11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>
            <a:stCxn id="97" idx="3"/>
            <a:endCxn id="96" idx="1"/>
          </p:cNvCxnSpPr>
          <p:nvPr/>
        </p:nvCxnSpPr>
        <p:spPr>
          <a:xfrm flipV="1">
            <a:off x="1449321" y="2306684"/>
            <a:ext cx="450579" cy="462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7235" y="4735131"/>
            <a:ext cx="6389018" cy="1619676"/>
            <a:chOff x="1752600" y="1903499"/>
            <a:chExt cx="8659304" cy="2195215"/>
          </a:xfrm>
        </p:grpSpPr>
        <p:sp>
          <p:nvSpPr>
            <p:cNvPr id="14" name="Rectangle 13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4341406" y="1903499"/>
              <a:ext cx="918389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128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87897" y="1903499"/>
              <a:ext cx="652224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00623" y="1903499"/>
              <a:ext cx="819552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6144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257800" y="2983468"/>
              <a:ext cx="1676400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6336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141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32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323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cxnSp>
        <p:nvCxnSpPr>
          <p:cNvPr id="36" name="Straight Connector 35"/>
          <p:cNvCxnSpPr/>
          <p:nvPr/>
        </p:nvCxnSpPr>
        <p:spPr>
          <a:xfrm>
            <a:off x="3116580" y="2917811"/>
            <a:ext cx="390666" cy="17876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57200" y="2476500"/>
            <a:ext cx="99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PN11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/>
          <p:cNvCxnSpPr>
            <a:stCxn id="37" idx="3"/>
          </p:cNvCxnSpPr>
          <p:nvPr/>
        </p:nvCxnSpPr>
        <p:spPr>
          <a:xfrm flipV="1">
            <a:off x="1449321" y="2306684"/>
            <a:ext cx="450579" cy="462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8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2506" y="2921169"/>
            <a:ext cx="39869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Introduction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5236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3" name="Flowchart: Or 72"/>
          <p:cNvSpPr/>
          <p:nvPr/>
        </p:nvSpPr>
        <p:spPr>
          <a:xfrm>
            <a:off x="9249288" y="2092504"/>
            <a:ext cx="426193" cy="426193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0222852" y="2104479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17733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37" y="2334515"/>
            <a:ext cx="318381" cy="202049"/>
          </a:xfrm>
          <a:prstGeom prst="rect">
            <a:avLst/>
          </a:prstGeom>
        </p:spPr>
      </p:pic>
      <p:sp>
        <p:nvSpPr>
          <p:cNvPr id="80" name="Flowchart: Summing Junction 79"/>
          <p:cNvSpPr/>
          <p:nvPr/>
        </p:nvSpPr>
        <p:spPr>
          <a:xfrm>
            <a:off x="7288553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Flowchart: Summing Junction 80"/>
          <p:cNvSpPr/>
          <p:nvPr/>
        </p:nvSpPr>
        <p:spPr>
          <a:xfrm>
            <a:off x="8268308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  <a:endCxn id="78" idx="1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3"/>
            <a:endCxn id="80" idx="2"/>
          </p:cNvCxnSpPr>
          <p:nvPr/>
        </p:nvCxnSpPr>
        <p:spPr>
          <a:xfrm>
            <a:off x="6736254" y="2306685"/>
            <a:ext cx="5522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0" idx="6"/>
            <a:endCxn id="81" idx="2"/>
          </p:cNvCxnSpPr>
          <p:nvPr/>
        </p:nvCxnSpPr>
        <p:spPr>
          <a:xfrm>
            <a:off x="7717196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6"/>
            <a:endCxn id="73" idx="2"/>
          </p:cNvCxnSpPr>
          <p:nvPr/>
        </p:nvCxnSpPr>
        <p:spPr>
          <a:xfrm flipV="1">
            <a:off x="869695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6"/>
          </p:cNvCxnSpPr>
          <p:nvPr/>
        </p:nvCxnSpPr>
        <p:spPr>
          <a:xfrm>
            <a:off x="967548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80" y="2747600"/>
            <a:ext cx="399200" cy="17021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77" y="2747600"/>
            <a:ext cx="254704" cy="1738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2" y="2747600"/>
            <a:ext cx="357566" cy="202050"/>
          </a:xfrm>
          <a:prstGeom prst="rect">
            <a:avLst/>
          </a:prstGeom>
        </p:spPr>
      </p:pic>
      <p:cxnSp>
        <p:nvCxnSpPr>
          <p:cNvPr id="92" name="Straight Arrow Connector 91"/>
          <p:cNvCxnSpPr>
            <a:stCxn id="89" idx="0"/>
            <a:endCxn id="80" idx="4"/>
          </p:cNvCxnSpPr>
          <p:nvPr/>
        </p:nvCxnSpPr>
        <p:spPr>
          <a:xfrm flipV="1">
            <a:off x="7502280" y="2521007"/>
            <a:ext cx="594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0" idx="0"/>
            <a:endCxn id="81" idx="4"/>
          </p:cNvCxnSpPr>
          <p:nvPr/>
        </p:nvCxnSpPr>
        <p:spPr>
          <a:xfrm flipV="1">
            <a:off x="8482629" y="2521007"/>
            <a:ext cx="0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0"/>
            <a:endCxn id="73" idx="4"/>
          </p:cNvCxnSpPr>
          <p:nvPr/>
        </p:nvCxnSpPr>
        <p:spPr>
          <a:xfrm flipV="1">
            <a:off x="9462384" y="2518697"/>
            <a:ext cx="0" cy="228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867" y="2205660"/>
            <a:ext cx="304910" cy="2020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098539" y="1421610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47235" y="4735131"/>
            <a:ext cx="6389018" cy="1619676"/>
            <a:chOff x="1752600" y="1903499"/>
            <a:chExt cx="8659304" cy="2195215"/>
          </a:xfrm>
        </p:grpSpPr>
        <p:sp>
          <p:nvSpPr>
            <p:cNvPr id="32" name="Rectangle 31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341406" y="1903499"/>
              <a:ext cx="918389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128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87897" y="1903499"/>
              <a:ext cx="652224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00623" y="1903499"/>
              <a:ext cx="819552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6144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5257800" y="2983468"/>
              <a:ext cx="1676400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6336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9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2141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1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323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cxnSp>
        <p:nvCxnSpPr>
          <p:cNvPr id="55" name="Straight Connector 54"/>
          <p:cNvCxnSpPr/>
          <p:nvPr/>
        </p:nvCxnSpPr>
        <p:spPr>
          <a:xfrm>
            <a:off x="3116580" y="2917811"/>
            <a:ext cx="390666" cy="17876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57200" y="2476500"/>
            <a:ext cx="99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PN11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Connector 56"/>
          <p:cNvCxnSpPr>
            <a:stCxn id="56" idx="3"/>
          </p:cNvCxnSpPr>
          <p:nvPr/>
        </p:nvCxnSpPr>
        <p:spPr>
          <a:xfrm flipV="1">
            <a:off x="1449321" y="2306684"/>
            <a:ext cx="450579" cy="462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0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3" name="Flowchart: Or 72"/>
          <p:cNvSpPr/>
          <p:nvPr/>
        </p:nvSpPr>
        <p:spPr>
          <a:xfrm>
            <a:off x="9249288" y="2092504"/>
            <a:ext cx="426193" cy="426193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3900729" y="3628343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0222852" y="2104479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17733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37" y="2334515"/>
            <a:ext cx="318381" cy="202049"/>
          </a:xfrm>
          <a:prstGeom prst="rect">
            <a:avLst/>
          </a:prstGeom>
        </p:spPr>
      </p:pic>
      <p:sp>
        <p:nvSpPr>
          <p:cNvPr id="80" name="Flowchart: Summing Junction 79"/>
          <p:cNvSpPr/>
          <p:nvPr/>
        </p:nvSpPr>
        <p:spPr>
          <a:xfrm>
            <a:off x="7288553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Flowchart: Summing Junction 80"/>
          <p:cNvSpPr/>
          <p:nvPr/>
        </p:nvSpPr>
        <p:spPr>
          <a:xfrm>
            <a:off x="8268308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  <a:endCxn id="78" idx="1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3"/>
            <a:endCxn id="80" idx="2"/>
          </p:cNvCxnSpPr>
          <p:nvPr/>
        </p:nvCxnSpPr>
        <p:spPr>
          <a:xfrm>
            <a:off x="6736254" y="2306685"/>
            <a:ext cx="5522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0" idx="6"/>
            <a:endCxn id="81" idx="2"/>
          </p:cNvCxnSpPr>
          <p:nvPr/>
        </p:nvCxnSpPr>
        <p:spPr>
          <a:xfrm>
            <a:off x="7717196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6"/>
            <a:endCxn id="73" idx="2"/>
          </p:cNvCxnSpPr>
          <p:nvPr/>
        </p:nvCxnSpPr>
        <p:spPr>
          <a:xfrm flipV="1">
            <a:off x="869695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6"/>
          </p:cNvCxnSpPr>
          <p:nvPr/>
        </p:nvCxnSpPr>
        <p:spPr>
          <a:xfrm>
            <a:off x="967548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80" y="2747600"/>
            <a:ext cx="399200" cy="17021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77" y="2747600"/>
            <a:ext cx="254704" cy="1738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2" y="2747600"/>
            <a:ext cx="357566" cy="202050"/>
          </a:xfrm>
          <a:prstGeom prst="rect">
            <a:avLst/>
          </a:prstGeom>
        </p:spPr>
      </p:pic>
      <p:cxnSp>
        <p:nvCxnSpPr>
          <p:cNvPr id="92" name="Straight Arrow Connector 91"/>
          <p:cNvCxnSpPr>
            <a:stCxn id="89" idx="0"/>
            <a:endCxn id="80" idx="4"/>
          </p:cNvCxnSpPr>
          <p:nvPr/>
        </p:nvCxnSpPr>
        <p:spPr>
          <a:xfrm flipV="1">
            <a:off x="7502280" y="2521007"/>
            <a:ext cx="594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0" idx="0"/>
            <a:endCxn id="81" idx="4"/>
          </p:cNvCxnSpPr>
          <p:nvPr/>
        </p:nvCxnSpPr>
        <p:spPr>
          <a:xfrm flipV="1">
            <a:off x="8482629" y="2521007"/>
            <a:ext cx="0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0"/>
            <a:endCxn id="73" idx="4"/>
          </p:cNvCxnSpPr>
          <p:nvPr/>
        </p:nvCxnSpPr>
        <p:spPr>
          <a:xfrm flipV="1">
            <a:off x="9462384" y="2518697"/>
            <a:ext cx="0" cy="228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867" y="2205660"/>
            <a:ext cx="304910" cy="2020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77865" y="3372731"/>
            <a:ext cx="124938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Down-Convert &amp;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6127245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326676" y="3831991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601668" y="3915854"/>
            <a:ext cx="1030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Received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" name="Picture 1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78" y="3729523"/>
            <a:ext cx="304910" cy="202050"/>
          </a:xfrm>
          <a:prstGeom prst="rect">
            <a:avLst/>
          </a:prstGeom>
        </p:spPr>
      </p:pic>
      <p:cxnSp>
        <p:nvCxnSpPr>
          <p:cNvPr id="107" name="Elbow Connector 106"/>
          <p:cNvCxnSpPr>
            <a:stCxn id="75" idx="2"/>
            <a:endCxn id="74" idx="0"/>
          </p:cNvCxnSpPr>
          <p:nvPr/>
        </p:nvCxnSpPr>
        <p:spPr>
          <a:xfrm rot="5400000">
            <a:off x="6718869" y="-92445"/>
            <a:ext cx="1119454" cy="6322123"/>
          </a:xfrm>
          <a:prstGeom prst="bentConnector3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411266" y="3509691"/>
            <a:ext cx="380742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241912" y="3513880"/>
            <a:ext cx="321777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098539" y="1421610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01637" y="4431268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47235" y="4735131"/>
            <a:ext cx="6389018" cy="1619676"/>
            <a:chOff x="1752600" y="1903499"/>
            <a:chExt cx="8659304" cy="2195215"/>
          </a:xfrm>
        </p:grpSpPr>
        <p:sp>
          <p:nvSpPr>
            <p:cNvPr id="42" name="Rectangle 41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341406" y="1903499"/>
              <a:ext cx="918389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128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87897" y="1903499"/>
              <a:ext cx="652224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00623" y="1903499"/>
              <a:ext cx="819552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6144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257800" y="2983468"/>
              <a:ext cx="1676400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6336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2141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62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4323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cxnSp>
        <p:nvCxnSpPr>
          <p:cNvPr id="66" name="Straight Connector 65"/>
          <p:cNvCxnSpPr/>
          <p:nvPr/>
        </p:nvCxnSpPr>
        <p:spPr>
          <a:xfrm>
            <a:off x="3116580" y="2917811"/>
            <a:ext cx="390666" cy="17876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57200" y="2476500"/>
            <a:ext cx="99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PN11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Straight Connector 67"/>
          <p:cNvCxnSpPr>
            <a:stCxn id="67" idx="3"/>
          </p:cNvCxnSpPr>
          <p:nvPr/>
        </p:nvCxnSpPr>
        <p:spPr>
          <a:xfrm flipV="1">
            <a:off x="1449321" y="2306684"/>
            <a:ext cx="450579" cy="462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3" name="Flowchart: Or 72"/>
          <p:cNvSpPr/>
          <p:nvPr/>
        </p:nvSpPr>
        <p:spPr>
          <a:xfrm>
            <a:off x="9249288" y="2092504"/>
            <a:ext cx="426193" cy="426193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3900729" y="3628343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0222852" y="2104479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17733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37" y="2334515"/>
            <a:ext cx="318381" cy="202049"/>
          </a:xfrm>
          <a:prstGeom prst="rect">
            <a:avLst/>
          </a:prstGeom>
        </p:spPr>
      </p:pic>
      <p:sp>
        <p:nvSpPr>
          <p:cNvPr id="80" name="Flowchart: Summing Junction 79"/>
          <p:cNvSpPr/>
          <p:nvPr/>
        </p:nvSpPr>
        <p:spPr>
          <a:xfrm>
            <a:off x="7288553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Flowchart: Summing Junction 80"/>
          <p:cNvSpPr/>
          <p:nvPr/>
        </p:nvSpPr>
        <p:spPr>
          <a:xfrm>
            <a:off x="8268308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  <a:endCxn id="78" idx="1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3"/>
            <a:endCxn id="80" idx="2"/>
          </p:cNvCxnSpPr>
          <p:nvPr/>
        </p:nvCxnSpPr>
        <p:spPr>
          <a:xfrm>
            <a:off x="6736254" y="2306685"/>
            <a:ext cx="5522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0" idx="6"/>
            <a:endCxn id="81" idx="2"/>
          </p:cNvCxnSpPr>
          <p:nvPr/>
        </p:nvCxnSpPr>
        <p:spPr>
          <a:xfrm>
            <a:off x="7717196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6"/>
            <a:endCxn id="73" idx="2"/>
          </p:cNvCxnSpPr>
          <p:nvPr/>
        </p:nvCxnSpPr>
        <p:spPr>
          <a:xfrm flipV="1">
            <a:off x="869695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6"/>
          </p:cNvCxnSpPr>
          <p:nvPr/>
        </p:nvCxnSpPr>
        <p:spPr>
          <a:xfrm>
            <a:off x="967548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80" y="2747600"/>
            <a:ext cx="399200" cy="17021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77" y="2747600"/>
            <a:ext cx="254704" cy="1738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2" y="2747600"/>
            <a:ext cx="357566" cy="202050"/>
          </a:xfrm>
          <a:prstGeom prst="rect">
            <a:avLst/>
          </a:prstGeom>
        </p:spPr>
      </p:pic>
      <p:cxnSp>
        <p:nvCxnSpPr>
          <p:cNvPr id="92" name="Straight Arrow Connector 91"/>
          <p:cNvCxnSpPr>
            <a:stCxn id="89" idx="0"/>
            <a:endCxn id="80" idx="4"/>
          </p:cNvCxnSpPr>
          <p:nvPr/>
        </p:nvCxnSpPr>
        <p:spPr>
          <a:xfrm flipV="1">
            <a:off x="7502280" y="2521007"/>
            <a:ext cx="594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0" idx="0"/>
            <a:endCxn id="81" idx="4"/>
          </p:cNvCxnSpPr>
          <p:nvPr/>
        </p:nvCxnSpPr>
        <p:spPr>
          <a:xfrm flipV="1">
            <a:off x="8482629" y="2521007"/>
            <a:ext cx="0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0"/>
            <a:endCxn id="73" idx="4"/>
          </p:cNvCxnSpPr>
          <p:nvPr/>
        </p:nvCxnSpPr>
        <p:spPr>
          <a:xfrm flipV="1">
            <a:off x="9462384" y="2518697"/>
            <a:ext cx="0" cy="228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867" y="2205660"/>
            <a:ext cx="304910" cy="2020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77865" y="3372731"/>
            <a:ext cx="124938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Down-Convert &amp;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6127245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326676" y="3831991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601668" y="3915854"/>
            <a:ext cx="1030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Received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" name="Picture 1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78" y="3729523"/>
            <a:ext cx="304910" cy="202050"/>
          </a:xfrm>
          <a:prstGeom prst="rect">
            <a:avLst/>
          </a:prstGeom>
        </p:spPr>
      </p:pic>
      <p:sp>
        <p:nvSpPr>
          <p:cNvPr id="103" name="Snip Same Side Corner Rectangle 102"/>
          <p:cNvSpPr/>
          <p:nvPr/>
        </p:nvSpPr>
        <p:spPr>
          <a:xfrm rot="16200000">
            <a:off x="6731131" y="3411810"/>
            <a:ext cx="734816" cy="84036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4" name="Rectangle 103"/>
          <p:cNvSpPr/>
          <p:nvPr/>
        </p:nvSpPr>
        <p:spPr>
          <a:xfrm>
            <a:off x="6875947" y="3668139"/>
            <a:ext cx="539384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5" name="Picture 10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05" y="3729523"/>
            <a:ext cx="353892" cy="202050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7518721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75" idx="2"/>
            <a:endCxn id="74" idx="0"/>
          </p:cNvCxnSpPr>
          <p:nvPr/>
        </p:nvCxnSpPr>
        <p:spPr>
          <a:xfrm rot="5400000">
            <a:off x="6718869" y="-92445"/>
            <a:ext cx="1119454" cy="6322123"/>
          </a:xfrm>
          <a:prstGeom prst="bentConnector3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411266" y="3509691"/>
            <a:ext cx="380742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241912" y="3513880"/>
            <a:ext cx="321777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069832" y="3372731"/>
            <a:ext cx="997967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Resample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9067800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098539" y="1421610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601637" y="4431268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90761" y="4431268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47235" y="4735131"/>
            <a:ext cx="6389018" cy="1619676"/>
            <a:chOff x="1752600" y="1903499"/>
            <a:chExt cx="8659304" cy="2195215"/>
          </a:xfrm>
        </p:grpSpPr>
        <p:sp>
          <p:nvSpPr>
            <p:cNvPr id="50" name="Rectangle 49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4341406" y="1903499"/>
              <a:ext cx="918389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128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387897" y="1903499"/>
              <a:ext cx="652224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600623" y="1903499"/>
              <a:ext cx="819552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6144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5257800" y="2983468"/>
              <a:ext cx="1676400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6336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2141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68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323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cxnSp>
        <p:nvCxnSpPr>
          <p:cNvPr id="112" name="Straight Connector 111"/>
          <p:cNvCxnSpPr/>
          <p:nvPr/>
        </p:nvCxnSpPr>
        <p:spPr>
          <a:xfrm>
            <a:off x="3116580" y="2917811"/>
            <a:ext cx="390666" cy="17876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457200" y="2476500"/>
            <a:ext cx="99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PN11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6" name="Straight Connector 115"/>
          <p:cNvCxnSpPr>
            <a:stCxn id="115" idx="3"/>
          </p:cNvCxnSpPr>
          <p:nvPr/>
        </p:nvCxnSpPr>
        <p:spPr>
          <a:xfrm flipV="1">
            <a:off x="1449321" y="2306684"/>
            <a:ext cx="450579" cy="462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8257" y="3117037"/>
            <a:ext cx="10155487" cy="1839410"/>
            <a:chOff x="1018257" y="3117037"/>
            <a:chExt cx="10155487" cy="1839410"/>
          </a:xfrm>
        </p:grpSpPr>
        <p:grpSp>
          <p:nvGrpSpPr>
            <p:cNvPr id="67" name="Group 66"/>
            <p:cNvGrpSpPr/>
            <p:nvPr/>
          </p:nvGrpSpPr>
          <p:grpSpPr>
            <a:xfrm>
              <a:off x="1018257" y="3117037"/>
              <a:ext cx="10155487" cy="1839410"/>
              <a:chOff x="-1388872" y="2351590"/>
              <a:chExt cx="14369847" cy="2602735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-169672" y="2362199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Preamble</a:t>
                </a:r>
              </a:p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165" y="2671408"/>
                <a:ext cx="214857" cy="185905"/>
              </a:xfrm>
              <a:prstGeom prst="rect">
                <a:avLst/>
              </a:prstGeom>
            </p:spPr>
          </p:pic>
          <p:sp>
            <p:nvSpPr>
              <p:cNvPr id="70" name="Flowchart: Summing Junction 69"/>
              <p:cNvSpPr/>
              <p:nvPr/>
            </p:nvSpPr>
            <p:spPr>
              <a:xfrm>
                <a:off x="2426899" y="26670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71" name="Straight Arrow Connector 70"/>
              <p:cNvCxnSpPr>
                <a:stCxn id="68" idx="3"/>
                <a:endCxn id="70" idx="2"/>
              </p:cNvCxnSpPr>
              <p:nvPr/>
            </p:nvCxnSpPr>
            <p:spPr>
              <a:xfrm>
                <a:off x="973328" y="2933699"/>
                <a:ext cx="1453571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/>
              <p:cNvCxnSpPr>
                <a:stCxn id="68" idx="3"/>
                <a:endCxn id="83" idx="1"/>
              </p:cNvCxnSpPr>
              <p:nvPr/>
            </p:nvCxnSpPr>
            <p:spPr>
              <a:xfrm>
                <a:off x="973328" y="2933699"/>
                <a:ext cx="301141" cy="1449126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Elbow Connector 72"/>
              <p:cNvCxnSpPr>
                <a:stCxn id="83" idx="3"/>
                <a:endCxn id="70" idx="4"/>
              </p:cNvCxnSpPr>
              <p:nvPr/>
            </p:nvCxnSpPr>
            <p:spPr>
              <a:xfrm flipV="1">
                <a:off x="2417469" y="3200400"/>
                <a:ext cx="276130" cy="1182425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018" y="4447522"/>
                <a:ext cx="612571" cy="217904"/>
              </a:xfrm>
              <a:prstGeom prst="rect">
                <a:avLst/>
              </a:prstGeom>
            </p:spPr>
          </p:pic>
          <p:cxnSp>
            <p:nvCxnSpPr>
              <p:cNvPr id="75" name="Straight Arrow Connector 74"/>
              <p:cNvCxnSpPr>
                <a:stCxn id="70" idx="6"/>
                <a:endCxn id="86" idx="1"/>
              </p:cNvCxnSpPr>
              <p:nvPr/>
            </p:nvCxnSpPr>
            <p:spPr>
              <a:xfrm>
                <a:off x="2960299" y="2933700"/>
                <a:ext cx="153659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Picture 7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3548" y="2667000"/>
                <a:ext cx="103619" cy="175238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88872" y="2807983"/>
                <a:ext cx="440380" cy="251429"/>
              </a:xfrm>
              <a:prstGeom prst="rect">
                <a:avLst/>
              </a:prstGeom>
            </p:spPr>
          </p:pic>
          <p:cxnSp>
            <p:nvCxnSpPr>
              <p:cNvPr id="78" name="Straight Arrow Connector 77"/>
              <p:cNvCxnSpPr/>
              <p:nvPr/>
            </p:nvCxnSpPr>
            <p:spPr>
              <a:xfrm>
                <a:off x="-855472" y="2933699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/>
              <p:nvPr/>
            </p:nvSpPr>
            <p:spPr>
              <a:xfrm>
                <a:off x="3345803" y="38100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491340" y="4196834"/>
                <a:ext cx="84510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Estimators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5598" y="4326208"/>
                <a:ext cx="274286" cy="274285"/>
              </a:xfrm>
              <a:prstGeom prst="rect">
                <a:avLst/>
              </a:prstGeom>
            </p:spPr>
          </p:pic>
          <p:cxnSp>
            <p:nvCxnSpPr>
              <p:cNvPr id="82" name="Elbow Connector 81"/>
              <p:cNvCxnSpPr>
                <a:stCxn id="70" idx="6"/>
                <a:endCxn id="79" idx="1"/>
              </p:cNvCxnSpPr>
              <p:nvPr/>
            </p:nvCxnSpPr>
            <p:spPr>
              <a:xfrm>
                <a:off x="2960299" y="2933700"/>
                <a:ext cx="385504" cy="144780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1274469" y="3811325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436372" y="3925623"/>
                <a:ext cx="8354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</a:p>
              <a:p>
                <a:pPr algn="ctr"/>
                <a:r>
                  <a:rPr lang="en-US" sz="12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</a:t>
                </a:r>
              </a:p>
              <a:p>
                <a:pPr algn="ctr"/>
                <a:r>
                  <a:rPr lang="en-US" sz="12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890" y="3810000"/>
                <a:ext cx="146286" cy="242285"/>
              </a:xfrm>
              <a:prstGeom prst="rect">
                <a:avLst/>
              </a:prstGeom>
            </p:spPr>
          </p:pic>
          <p:sp>
            <p:nvSpPr>
              <p:cNvPr id="86" name="Rectangle 85"/>
              <p:cNvSpPr/>
              <p:nvPr/>
            </p:nvSpPr>
            <p:spPr>
              <a:xfrm>
                <a:off x="4496893" y="2362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Equalize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310100" y="2362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Detection</a:t>
                </a:r>
              </a:p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138900" y="27051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9" name="Straight Arrow Connector 88"/>
              <p:cNvCxnSpPr/>
              <p:nvPr/>
            </p:nvCxnSpPr>
            <p:spPr>
              <a:xfrm>
                <a:off x="8291300" y="2846244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86" idx="3"/>
                <a:endCxn id="87" idx="1"/>
              </p:cNvCxnSpPr>
              <p:nvPr/>
            </p:nvCxnSpPr>
            <p:spPr>
              <a:xfrm>
                <a:off x="5639893" y="2933700"/>
                <a:ext cx="67020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87" idx="3"/>
                <a:endCxn id="88" idx="1"/>
              </p:cNvCxnSpPr>
              <p:nvPr/>
            </p:nvCxnSpPr>
            <p:spPr>
              <a:xfrm>
                <a:off x="7453100" y="29337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88" idx="3"/>
              </p:cNvCxnSpPr>
              <p:nvPr/>
            </p:nvCxnSpPr>
            <p:spPr>
              <a:xfrm>
                <a:off x="8596100" y="29337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7737" y="2796163"/>
                <a:ext cx="143238" cy="243809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6996" y="2351590"/>
                <a:ext cx="96000" cy="181333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3884" y="2369875"/>
                <a:ext cx="143238" cy="163048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9981" y="3810000"/>
                <a:ext cx="143238" cy="175238"/>
              </a:xfrm>
              <a:prstGeom prst="rect">
                <a:avLst/>
              </a:prstGeom>
            </p:spPr>
          </p:pic>
          <p:cxnSp>
            <p:nvCxnSpPr>
              <p:cNvPr id="97" name="Straight Arrow Connector 96"/>
              <p:cNvCxnSpPr/>
              <p:nvPr/>
            </p:nvCxnSpPr>
            <p:spPr>
              <a:xfrm flipV="1">
                <a:off x="6881600" y="3505200"/>
                <a:ext cx="0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tangle 97"/>
              <p:cNvSpPr/>
              <p:nvPr/>
            </p:nvSpPr>
            <p:spPr>
              <a:xfrm>
                <a:off x="4158869" y="3886200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158869" y="4419599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4637694" y="3048000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170124" y="3048000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2" name="Elbow Connector 101"/>
              <p:cNvCxnSpPr>
                <a:stCxn id="98" idx="3"/>
                <a:endCxn id="100" idx="2"/>
              </p:cNvCxnSpPr>
              <p:nvPr/>
            </p:nvCxnSpPr>
            <p:spPr>
              <a:xfrm flipV="1">
                <a:off x="4488803" y="3505200"/>
                <a:ext cx="313858" cy="6096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Elbow Connector 102"/>
              <p:cNvCxnSpPr>
                <a:stCxn id="99" idx="3"/>
                <a:endCxn id="101" idx="2"/>
              </p:cNvCxnSpPr>
              <p:nvPr/>
            </p:nvCxnSpPr>
            <p:spPr>
              <a:xfrm flipV="1">
                <a:off x="4488803" y="3505200"/>
                <a:ext cx="846288" cy="1142999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>
                <a:stCxn id="107" idx="4"/>
              </p:cNvCxnSpPr>
              <p:nvPr/>
            </p:nvCxnSpPr>
            <p:spPr>
              <a:xfrm rot="16200000" flipH="1">
                <a:off x="9128055" y="3616023"/>
                <a:ext cx="1125809" cy="29456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>
                <a:stCxn id="106" idx="3"/>
                <a:endCxn id="108" idx="3"/>
              </p:cNvCxnSpPr>
              <p:nvPr/>
            </p:nvCxnSpPr>
            <p:spPr>
              <a:xfrm flipV="1">
                <a:off x="10953379" y="2933699"/>
                <a:ext cx="1156310" cy="1447801"/>
              </a:xfrm>
              <a:prstGeom prst="bentConnector3">
                <a:avLst>
                  <a:gd name="adj1" fmla="val 119770"/>
                </a:avLst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ectangle 105"/>
              <p:cNvSpPr/>
              <p:nvPr/>
            </p:nvSpPr>
            <p:spPr>
              <a:xfrm>
                <a:off x="9810379" y="38100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PLL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Flowchart: Summing Junction 106"/>
              <p:cNvSpPr/>
              <p:nvPr/>
            </p:nvSpPr>
            <p:spPr>
              <a:xfrm>
                <a:off x="9276979" y="26670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966689" y="2362199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9" name="Straight Arrow Connector 108"/>
              <p:cNvCxnSpPr/>
              <p:nvPr/>
            </p:nvCxnSpPr>
            <p:spPr>
              <a:xfrm>
                <a:off x="12109689" y="2933697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0" name="Picture 109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9378" y="2615607"/>
                <a:ext cx="431238" cy="251429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111" name="Straight Connector 110"/>
              <p:cNvCxnSpPr/>
              <p:nvPr/>
            </p:nvCxnSpPr>
            <p:spPr>
              <a:xfrm>
                <a:off x="11201232" y="2926730"/>
                <a:ext cx="67391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11538189" y="2694933"/>
                <a:ext cx="0" cy="4635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10800000" flipH="1">
                <a:off x="11536552" y="2701383"/>
                <a:ext cx="3101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>
                <a:off x="11229630" y="3152078"/>
                <a:ext cx="3101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rot="10800000">
                <a:off x="11538189" y="2694933"/>
                <a:ext cx="0" cy="4635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16200000">
                <a:off x="11201232" y="2926730"/>
                <a:ext cx="67391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7" name="Picture 116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9531" y="2615607"/>
                <a:ext cx="452571" cy="251429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18" name="Picture 117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7871" y="2611864"/>
                <a:ext cx="438857" cy="251429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19" name="Picture 118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0593" y="2634391"/>
                <a:ext cx="438857" cy="251429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120" name="Straight Arrow Connector 119"/>
              <p:cNvCxnSpPr>
                <a:stCxn id="107" idx="6"/>
                <a:endCxn id="108" idx="1"/>
              </p:cNvCxnSpPr>
              <p:nvPr/>
            </p:nvCxnSpPr>
            <p:spPr>
              <a:xfrm flipV="1">
                <a:off x="9810379" y="2933699"/>
                <a:ext cx="115631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Elbow Connector 120"/>
              <p:cNvCxnSpPr>
                <a:stCxn id="107" idx="6"/>
                <a:endCxn id="106" idx="0"/>
              </p:cNvCxnSpPr>
              <p:nvPr/>
            </p:nvCxnSpPr>
            <p:spPr>
              <a:xfrm>
                <a:off x="9810379" y="2933700"/>
                <a:ext cx="571500" cy="8763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2" name="Picture 121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0869" y="3810000"/>
                <a:ext cx="195048" cy="173714"/>
              </a:xfrm>
              <a:prstGeom prst="rect">
                <a:avLst/>
              </a:prstGeom>
            </p:spPr>
          </p:pic>
          <p:cxnSp>
            <p:nvCxnSpPr>
              <p:cNvPr id="123" name="Straight Arrow Connector 122"/>
              <p:cNvCxnSpPr/>
              <p:nvPr/>
            </p:nvCxnSpPr>
            <p:spPr>
              <a:xfrm flipV="1">
                <a:off x="5068393" y="3505200"/>
                <a:ext cx="0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6979" y="4400283"/>
                <a:ext cx="472380" cy="265143"/>
              </a:xfrm>
              <a:prstGeom prst="rect">
                <a:avLst/>
              </a:prstGeom>
            </p:spPr>
          </p:pic>
        </p:grpSp>
        <p:sp>
          <p:nvSpPr>
            <p:cNvPr id="61" name="Rectangle 60"/>
            <p:cNvSpPr/>
            <p:nvPr/>
          </p:nvSpPr>
          <p:spPr>
            <a:xfrm>
              <a:off x="7784619" y="3389925"/>
              <a:ext cx="3000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22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257" y="3117037"/>
            <a:ext cx="10155487" cy="1839410"/>
            <a:chOff x="-1388872" y="2351590"/>
            <a:chExt cx="14369847" cy="2602735"/>
          </a:xfrm>
        </p:grpSpPr>
        <p:sp>
          <p:nvSpPr>
            <p:cNvPr id="5" name="Rectangle 4"/>
            <p:cNvSpPr/>
            <p:nvPr/>
          </p:nvSpPr>
          <p:spPr>
            <a:xfrm>
              <a:off x="-169672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5" y="2671408"/>
              <a:ext cx="214857" cy="185905"/>
            </a:xfrm>
            <a:prstGeom prst="rect">
              <a:avLst/>
            </a:prstGeom>
          </p:spPr>
        </p:pic>
        <p:sp>
          <p:nvSpPr>
            <p:cNvPr id="7" name="Flowchart: Summing Junction 6"/>
            <p:cNvSpPr/>
            <p:nvPr/>
          </p:nvSpPr>
          <p:spPr>
            <a:xfrm>
              <a:off x="242689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" name="Straight Arrow Connector 7"/>
            <p:cNvCxnSpPr>
              <a:stCxn id="5" idx="3"/>
              <a:endCxn id="7" idx="2"/>
            </p:cNvCxnSpPr>
            <p:nvPr/>
          </p:nvCxnSpPr>
          <p:spPr>
            <a:xfrm>
              <a:off x="973328" y="2933699"/>
              <a:ext cx="145357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5" idx="3"/>
              <a:endCxn id="20" idx="1"/>
            </p:cNvCxnSpPr>
            <p:nvPr/>
          </p:nvCxnSpPr>
          <p:spPr>
            <a:xfrm>
              <a:off x="973328" y="2933699"/>
              <a:ext cx="301141" cy="1449126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0" idx="3"/>
              <a:endCxn id="7" idx="4"/>
            </p:cNvCxnSpPr>
            <p:nvPr/>
          </p:nvCxnSpPr>
          <p:spPr>
            <a:xfrm flipV="1">
              <a:off x="2417469" y="3200400"/>
              <a:ext cx="276130" cy="118242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018" y="4447522"/>
              <a:ext cx="612571" cy="2179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7" idx="6"/>
              <a:endCxn id="23" idx="1"/>
            </p:cNvCxnSpPr>
            <p:nvPr/>
          </p:nvCxnSpPr>
          <p:spPr>
            <a:xfrm>
              <a:off x="2960299" y="2933700"/>
              <a:ext cx="15365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548" y="2667000"/>
              <a:ext cx="103619" cy="1752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8872" y="2807983"/>
              <a:ext cx="440380" cy="25142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-855472" y="29336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345803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340" y="4196834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98" y="4326208"/>
              <a:ext cx="274286" cy="274285"/>
            </a:xfrm>
            <a:prstGeom prst="rect">
              <a:avLst/>
            </a:prstGeom>
          </p:spPr>
        </p:pic>
        <p:cxnSp>
          <p:nvCxnSpPr>
            <p:cNvPr id="19" name="Elbow Connector 18"/>
            <p:cNvCxnSpPr>
              <a:stCxn id="7" idx="6"/>
              <a:endCxn id="16" idx="1"/>
            </p:cNvCxnSpPr>
            <p:nvPr/>
          </p:nvCxnSpPr>
          <p:spPr>
            <a:xfrm>
              <a:off x="2960299" y="2933700"/>
              <a:ext cx="385504" cy="1447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274469" y="381132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6372" y="3925623"/>
              <a:ext cx="8354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890" y="3810000"/>
              <a:ext cx="146286" cy="24228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496893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0100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38900" y="27051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291300" y="28462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24" idx="1"/>
            </p:cNvCxnSpPr>
            <p:nvPr/>
          </p:nvCxnSpPr>
          <p:spPr>
            <a:xfrm>
              <a:off x="5639893" y="29337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3"/>
              <a:endCxn id="25" idx="1"/>
            </p:cNvCxnSpPr>
            <p:nvPr/>
          </p:nvCxnSpPr>
          <p:spPr>
            <a:xfrm>
              <a:off x="7453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</p:cNvCxnSpPr>
            <p:nvPr/>
          </p:nvCxnSpPr>
          <p:spPr>
            <a:xfrm>
              <a:off x="8596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737" y="2796163"/>
              <a:ext cx="143238" cy="2438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996" y="2351590"/>
              <a:ext cx="96000" cy="1813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884" y="2369875"/>
              <a:ext cx="143238" cy="16304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981" y="3810000"/>
              <a:ext cx="143238" cy="175238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6881600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158869" y="38862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58869" y="4419599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769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7012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9" name="Elbow Connector 38"/>
            <p:cNvCxnSpPr>
              <a:stCxn id="35" idx="3"/>
              <a:endCxn id="37" idx="2"/>
            </p:cNvCxnSpPr>
            <p:nvPr/>
          </p:nvCxnSpPr>
          <p:spPr>
            <a:xfrm flipV="1">
              <a:off x="4488803" y="3505200"/>
              <a:ext cx="313858" cy="6096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3"/>
              <a:endCxn id="38" idx="2"/>
            </p:cNvCxnSpPr>
            <p:nvPr/>
          </p:nvCxnSpPr>
          <p:spPr>
            <a:xfrm flipV="1">
              <a:off x="4488803" y="3505200"/>
              <a:ext cx="846288" cy="11429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44" idx="4"/>
            </p:cNvCxnSpPr>
            <p:nvPr/>
          </p:nvCxnSpPr>
          <p:spPr>
            <a:xfrm rot="16200000" flipH="1">
              <a:off x="9128055" y="3616023"/>
              <a:ext cx="1125809" cy="29456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43" idx="3"/>
              <a:endCxn id="45" idx="3"/>
            </p:cNvCxnSpPr>
            <p:nvPr/>
          </p:nvCxnSpPr>
          <p:spPr>
            <a:xfrm flipV="1">
              <a:off x="10953379" y="2933699"/>
              <a:ext cx="1156310" cy="1447801"/>
            </a:xfrm>
            <a:prstGeom prst="bentConnector3">
              <a:avLst>
                <a:gd name="adj1" fmla="val 11977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9810379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lowchart: Summing Junction 43"/>
            <p:cNvSpPr/>
            <p:nvPr/>
          </p:nvSpPr>
          <p:spPr>
            <a:xfrm>
              <a:off x="927697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66689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2109689" y="2933697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378" y="2615607"/>
              <a:ext cx="431238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0800000" flipH="1">
              <a:off x="11536552" y="2701383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1229630" y="3152078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31" y="2615607"/>
              <a:ext cx="452571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871" y="2611864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93" y="2634391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57" name="Straight Arrow Connector 56"/>
            <p:cNvCxnSpPr>
              <a:stCxn id="44" idx="6"/>
              <a:endCxn id="45" idx="1"/>
            </p:cNvCxnSpPr>
            <p:nvPr/>
          </p:nvCxnSpPr>
          <p:spPr>
            <a:xfrm flipV="1">
              <a:off x="9810379" y="2933699"/>
              <a:ext cx="11563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44" idx="6"/>
              <a:endCxn id="43" idx="0"/>
            </p:cNvCxnSpPr>
            <p:nvPr/>
          </p:nvCxnSpPr>
          <p:spPr>
            <a:xfrm>
              <a:off x="9810379" y="2933700"/>
              <a:ext cx="571500" cy="8763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69" y="3810000"/>
              <a:ext cx="195048" cy="173714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 flipV="1">
              <a:off x="5068393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79" y="4400283"/>
              <a:ext cx="472380" cy="265143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7784619" y="3389925"/>
            <a:ext cx="300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2711933" y="5837812"/>
            <a:ext cx="676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1.907 </a:t>
            </a:r>
            <a:r>
              <a:rPr lang="en-US" sz="2800" dirty="0" smtClean="0"/>
              <a:t>Seconds </a:t>
            </a:r>
            <a:r>
              <a:rPr lang="en-US" sz="2800" dirty="0"/>
              <a:t>is </a:t>
            </a:r>
            <a:r>
              <a:rPr lang="en-US" sz="2800" dirty="0" smtClean="0"/>
              <a:t>3103 or 3104 </a:t>
            </a:r>
            <a:r>
              <a:rPr lang="en-US" sz="2800" dirty="0" err="1"/>
              <a:t>iNET</a:t>
            </a:r>
            <a:r>
              <a:rPr lang="en-US" sz="2800" dirty="0"/>
              <a:t> </a:t>
            </a:r>
            <a:r>
              <a:rPr lang="en-US" sz="2800" dirty="0" smtClean="0"/>
              <a:t>Packets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236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257" y="3117037"/>
            <a:ext cx="10155487" cy="1839410"/>
            <a:chOff x="-1388872" y="2351590"/>
            <a:chExt cx="14369847" cy="2602735"/>
          </a:xfrm>
        </p:grpSpPr>
        <p:sp>
          <p:nvSpPr>
            <p:cNvPr id="5" name="Rectangle 4"/>
            <p:cNvSpPr/>
            <p:nvPr/>
          </p:nvSpPr>
          <p:spPr>
            <a:xfrm>
              <a:off x="-169672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5" y="2671408"/>
              <a:ext cx="214857" cy="185905"/>
            </a:xfrm>
            <a:prstGeom prst="rect">
              <a:avLst/>
            </a:prstGeom>
          </p:spPr>
        </p:pic>
        <p:sp>
          <p:nvSpPr>
            <p:cNvPr id="7" name="Flowchart: Summing Junction 6"/>
            <p:cNvSpPr/>
            <p:nvPr/>
          </p:nvSpPr>
          <p:spPr>
            <a:xfrm>
              <a:off x="242689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" name="Straight Arrow Connector 7"/>
            <p:cNvCxnSpPr>
              <a:stCxn id="5" idx="3"/>
              <a:endCxn id="7" idx="2"/>
            </p:cNvCxnSpPr>
            <p:nvPr/>
          </p:nvCxnSpPr>
          <p:spPr>
            <a:xfrm>
              <a:off x="973328" y="2933699"/>
              <a:ext cx="145357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5" idx="3"/>
              <a:endCxn id="20" idx="1"/>
            </p:cNvCxnSpPr>
            <p:nvPr/>
          </p:nvCxnSpPr>
          <p:spPr>
            <a:xfrm>
              <a:off x="973328" y="2933699"/>
              <a:ext cx="301141" cy="1449126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0" idx="3"/>
              <a:endCxn id="7" idx="4"/>
            </p:cNvCxnSpPr>
            <p:nvPr/>
          </p:nvCxnSpPr>
          <p:spPr>
            <a:xfrm flipV="1">
              <a:off x="2417469" y="3200400"/>
              <a:ext cx="276130" cy="118242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018" y="4447522"/>
              <a:ext cx="612571" cy="2179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7" idx="6"/>
              <a:endCxn id="23" idx="1"/>
            </p:cNvCxnSpPr>
            <p:nvPr/>
          </p:nvCxnSpPr>
          <p:spPr>
            <a:xfrm>
              <a:off x="2960299" y="2933700"/>
              <a:ext cx="15365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548" y="2667000"/>
              <a:ext cx="103619" cy="1752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8872" y="2807983"/>
              <a:ext cx="440380" cy="25142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-855472" y="29336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345803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340" y="4196834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98" y="4326208"/>
              <a:ext cx="274286" cy="274285"/>
            </a:xfrm>
            <a:prstGeom prst="rect">
              <a:avLst/>
            </a:prstGeom>
          </p:spPr>
        </p:pic>
        <p:cxnSp>
          <p:nvCxnSpPr>
            <p:cNvPr id="19" name="Elbow Connector 18"/>
            <p:cNvCxnSpPr>
              <a:stCxn id="7" idx="6"/>
              <a:endCxn id="16" idx="1"/>
            </p:cNvCxnSpPr>
            <p:nvPr/>
          </p:nvCxnSpPr>
          <p:spPr>
            <a:xfrm>
              <a:off x="2960299" y="2933700"/>
              <a:ext cx="385504" cy="1447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274469" y="381132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6372" y="3925623"/>
              <a:ext cx="8354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890" y="3810000"/>
              <a:ext cx="146286" cy="24228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496893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0100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38900" y="27051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291300" y="28462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24" idx="1"/>
            </p:cNvCxnSpPr>
            <p:nvPr/>
          </p:nvCxnSpPr>
          <p:spPr>
            <a:xfrm>
              <a:off x="5639893" y="29337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3"/>
              <a:endCxn id="25" idx="1"/>
            </p:cNvCxnSpPr>
            <p:nvPr/>
          </p:nvCxnSpPr>
          <p:spPr>
            <a:xfrm>
              <a:off x="7453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</p:cNvCxnSpPr>
            <p:nvPr/>
          </p:nvCxnSpPr>
          <p:spPr>
            <a:xfrm>
              <a:off x="8596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737" y="2796163"/>
              <a:ext cx="143238" cy="2438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996" y="2351590"/>
              <a:ext cx="96000" cy="1813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884" y="2369875"/>
              <a:ext cx="143238" cy="16304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981" y="3810000"/>
              <a:ext cx="143238" cy="175238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6881600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158869" y="38862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58869" y="4419599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769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7012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9" name="Elbow Connector 38"/>
            <p:cNvCxnSpPr>
              <a:stCxn id="35" idx="3"/>
              <a:endCxn id="37" idx="2"/>
            </p:cNvCxnSpPr>
            <p:nvPr/>
          </p:nvCxnSpPr>
          <p:spPr>
            <a:xfrm flipV="1">
              <a:off x="4488803" y="3505200"/>
              <a:ext cx="313858" cy="6096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3"/>
              <a:endCxn id="38" idx="2"/>
            </p:cNvCxnSpPr>
            <p:nvPr/>
          </p:nvCxnSpPr>
          <p:spPr>
            <a:xfrm flipV="1">
              <a:off x="4488803" y="3505200"/>
              <a:ext cx="846288" cy="11429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44" idx="4"/>
            </p:cNvCxnSpPr>
            <p:nvPr/>
          </p:nvCxnSpPr>
          <p:spPr>
            <a:xfrm rot="16200000" flipH="1">
              <a:off x="9128055" y="3616023"/>
              <a:ext cx="1125809" cy="29456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43" idx="3"/>
              <a:endCxn id="45" idx="3"/>
            </p:cNvCxnSpPr>
            <p:nvPr/>
          </p:nvCxnSpPr>
          <p:spPr>
            <a:xfrm flipV="1">
              <a:off x="10953379" y="2933699"/>
              <a:ext cx="1156310" cy="1447801"/>
            </a:xfrm>
            <a:prstGeom prst="bentConnector3">
              <a:avLst>
                <a:gd name="adj1" fmla="val 11977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9810379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lowchart: Summing Junction 43"/>
            <p:cNvSpPr/>
            <p:nvPr/>
          </p:nvSpPr>
          <p:spPr>
            <a:xfrm>
              <a:off x="927697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66689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2109689" y="2933697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378" y="2615607"/>
              <a:ext cx="431238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0800000" flipH="1">
              <a:off x="11536552" y="2701383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1229630" y="3152078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31" y="2615607"/>
              <a:ext cx="452571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871" y="2611864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93" y="2634391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57" name="Straight Arrow Connector 56"/>
            <p:cNvCxnSpPr>
              <a:stCxn id="44" idx="6"/>
              <a:endCxn id="45" idx="1"/>
            </p:cNvCxnSpPr>
            <p:nvPr/>
          </p:nvCxnSpPr>
          <p:spPr>
            <a:xfrm flipV="1">
              <a:off x="9810379" y="2933699"/>
              <a:ext cx="11563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44" idx="6"/>
              <a:endCxn id="43" idx="0"/>
            </p:cNvCxnSpPr>
            <p:nvPr/>
          </p:nvCxnSpPr>
          <p:spPr>
            <a:xfrm>
              <a:off x="9810379" y="2933700"/>
              <a:ext cx="571500" cy="8763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69" y="3810000"/>
              <a:ext cx="195048" cy="173714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 flipV="1">
              <a:off x="5068393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79" y="4400283"/>
              <a:ext cx="472380" cy="265143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7784619" y="3389925"/>
            <a:ext cx="300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090357" y="3046142"/>
            <a:ext cx="3081491" cy="95217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711933" y="5837812"/>
            <a:ext cx="676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1.907 </a:t>
            </a:r>
            <a:r>
              <a:rPr lang="en-US" sz="2800" dirty="0" smtClean="0"/>
              <a:t>Seconds </a:t>
            </a:r>
            <a:r>
              <a:rPr lang="en-US" sz="2800" dirty="0"/>
              <a:t>is </a:t>
            </a:r>
            <a:r>
              <a:rPr lang="en-US" sz="2800" dirty="0" smtClean="0"/>
              <a:t>3103 or 3104 </a:t>
            </a:r>
            <a:r>
              <a:rPr lang="en-US" sz="2800" dirty="0" err="1"/>
              <a:t>iNET</a:t>
            </a:r>
            <a:r>
              <a:rPr lang="en-US" sz="2800" dirty="0"/>
              <a:t> </a:t>
            </a:r>
            <a:r>
              <a:rPr lang="en-US" sz="2800" dirty="0" smtClean="0"/>
              <a:t>Packets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832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66966" y="2921169"/>
            <a:ext cx="60580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1370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11008" y="1384144"/>
            <a:ext cx="5503984" cy="5234299"/>
            <a:chOff x="3344008" y="861701"/>
            <a:chExt cx="5503984" cy="5234299"/>
          </a:xfrm>
        </p:grpSpPr>
        <p:cxnSp>
          <p:nvCxnSpPr>
            <p:cNvPr id="5" name="Straight Arrow Connector 4"/>
            <p:cNvCxnSpPr>
              <a:stCxn id="13" idx="3"/>
              <a:endCxn id="49" idx="1"/>
            </p:cNvCxnSpPr>
            <p:nvPr/>
          </p:nvCxnSpPr>
          <p:spPr>
            <a:xfrm>
              <a:off x="4872675" y="5024215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4" idx="3"/>
              <a:endCxn id="50" idx="1"/>
            </p:cNvCxnSpPr>
            <p:nvPr/>
          </p:nvCxnSpPr>
          <p:spPr>
            <a:xfrm>
              <a:off x="4872675" y="4077056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5" idx="3"/>
              <a:endCxn id="51" idx="1"/>
            </p:cNvCxnSpPr>
            <p:nvPr/>
          </p:nvCxnSpPr>
          <p:spPr>
            <a:xfrm>
              <a:off x="4872675" y="3129897"/>
              <a:ext cx="10468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6" idx="3"/>
              <a:endCxn id="52" idx="1"/>
            </p:cNvCxnSpPr>
            <p:nvPr/>
          </p:nvCxnSpPr>
          <p:spPr>
            <a:xfrm>
              <a:off x="4872675" y="2182738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7" idx="3"/>
              <a:endCxn id="53" idx="1"/>
            </p:cNvCxnSpPr>
            <p:nvPr/>
          </p:nvCxnSpPr>
          <p:spPr>
            <a:xfrm>
              <a:off x="4872675" y="1235579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290" y="5889125"/>
              <a:ext cx="93707" cy="1146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560" y="3072576"/>
              <a:ext cx="67788" cy="114642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endCxn id="15" idx="1"/>
            </p:cNvCxnSpPr>
            <p:nvPr/>
          </p:nvCxnSpPr>
          <p:spPr>
            <a:xfrm>
              <a:off x="3674528" y="3128338"/>
              <a:ext cx="450390" cy="15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124918" y="4650336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FDE2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24918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FDE1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24918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CMA</a:t>
              </a:r>
              <a:endPara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24918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MMSE</a:t>
              </a:r>
            </a:p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24918" y="861701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ZF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24947" y="1280953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300" y="5862719"/>
              <a:ext cx="95701" cy="158506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790036" y="4824812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790036" y="3877654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790036" y="1983336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8" idx="2"/>
              <a:endCxn id="76" idx="0"/>
            </p:cNvCxnSpPr>
            <p:nvPr/>
          </p:nvCxnSpPr>
          <p:spPr>
            <a:xfrm>
              <a:off x="3790036" y="1983729"/>
              <a:ext cx="0" cy="368355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76" idx="0"/>
            </p:cNvCxnSpPr>
            <p:nvPr/>
          </p:nvCxnSpPr>
          <p:spPr>
            <a:xfrm>
              <a:off x="3576563" y="5667285"/>
              <a:ext cx="213473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008" y="5572570"/>
              <a:ext cx="179439" cy="179441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>
              <a:off x="3897713" y="5223617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897713" y="4278014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897713" y="2382140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3897713" y="1433423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2"/>
              <a:endCxn id="32" idx="0"/>
            </p:cNvCxnSpPr>
            <p:nvPr/>
          </p:nvCxnSpPr>
          <p:spPr>
            <a:xfrm>
              <a:off x="3899723" y="1430504"/>
              <a:ext cx="0" cy="451594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693892" y="5945087"/>
              <a:ext cx="208946" cy="136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824947" y="5946449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3" name="Straight Arrow Connector 32"/>
            <p:cNvCxnSpPr>
              <a:stCxn id="49" idx="3"/>
            </p:cNvCxnSpPr>
            <p:nvPr/>
          </p:nvCxnSpPr>
          <p:spPr>
            <a:xfrm>
              <a:off x="6667292" y="5024216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7115947" y="4650337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7863704" y="5024216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4944465"/>
              <a:ext cx="432648" cy="183426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>
              <a:stCxn id="50" idx="3"/>
            </p:cNvCxnSpPr>
            <p:nvPr/>
          </p:nvCxnSpPr>
          <p:spPr>
            <a:xfrm>
              <a:off x="6667292" y="4077057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115947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7863704" y="4077057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3997306"/>
              <a:ext cx="428660" cy="183426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51" idx="3"/>
            </p:cNvCxnSpPr>
            <p:nvPr/>
          </p:nvCxnSpPr>
          <p:spPr>
            <a:xfrm>
              <a:off x="6667292" y="3129897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7115947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7863704" y="3129897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3050146"/>
              <a:ext cx="405732" cy="185420"/>
            </a:xfrm>
            <a:prstGeom prst="rect">
              <a:avLst/>
            </a:prstGeom>
          </p:spPr>
        </p:pic>
        <p:cxnSp>
          <p:nvCxnSpPr>
            <p:cNvPr id="45" name="Straight Arrow Connector 44"/>
            <p:cNvCxnSpPr>
              <a:stCxn id="52" idx="3"/>
            </p:cNvCxnSpPr>
            <p:nvPr/>
          </p:nvCxnSpPr>
          <p:spPr>
            <a:xfrm>
              <a:off x="6667292" y="2182739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115947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7863704" y="2182739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2102989"/>
              <a:ext cx="494454" cy="18542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919535" y="4650337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19535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19535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919535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919535" y="861702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Straight Arrow Connector 53"/>
            <p:cNvCxnSpPr>
              <a:stCxn id="53" idx="3"/>
            </p:cNvCxnSpPr>
            <p:nvPr/>
          </p:nvCxnSpPr>
          <p:spPr>
            <a:xfrm>
              <a:off x="6667292" y="1235580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7115947" y="861702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7863704" y="1235580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1155829"/>
              <a:ext cx="259190" cy="183426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619451" y="1280953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619451" y="5946449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5589529" y="4829092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5589529" y="3881933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5589529" y="1987616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9" idx="2"/>
              <a:endCxn id="77" idx="0"/>
            </p:cNvCxnSpPr>
            <p:nvPr/>
          </p:nvCxnSpPr>
          <p:spPr>
            <a:xfrm>
              <a:off x="5587042" y="1040332"/>
              <a:ext cx="0" cy="462695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7" idx="0"/>
            </p:cNvCxnSpPr>
            <p:nvPr/>
          </p:nvCxnSpPr>
          <p:spPr>
            <a:xfrm>
              <a:off x="5378167" y="5667285"/>
              <a:ext cx="20887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5589529" y="1040456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5589529" y="2934774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692217" y="5223617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692217" y="4278014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5692217" y="2382140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5692217" y="1433423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8" idx="2"/>
              <a:endCxn id="59" idx="0"/>
            </p:cNvCxnSpPr>
            <p:nvPr/>
          </p:nvCxnSpPr>
          <p:spPr>
            <a:xfrm>
              <a:off x="5694227" y="1430504"/>
              <a:ext cx="0" cy="451594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488396" y="5945087"/>
              <a:ext cx="208946" cy="136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5692217" y="3325145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136" y="5614087"/>
              <a:ext cx="127601" cy="113645"/>
            </a:xfrm>
            <a:prstGeom prst="rect">
              <a:avLst/>
            </a:prstGeom>
          </p:spPr>
        </p:pic>
        <p:cxnSp>
          <p:nvCxnSpPr>
            <p:cNvPr id="75" name="Elbow Connector 74"/>
            <p:cNvCxnSpPr/>
            <p:nvPr/>
          </p:nvCxnSpPr>
          <p:spPr>
            <a:xfrm flipV="1">
              <a:off x="4358822" y="5398093"/>
              <a:ext cx="139975" cy="27281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3715261" y="5667285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512266" y="5667285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715261" y="1834178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512266" y="890781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1" name="Elbow Connector 80"/>
            <p:cNvCxnSpPr>
              <a:stCxn id="16" idx="3"/>
              <a:endCxn id="15" idx="0"/>
            </p:cNvCxnSpPr>
            <p:nvPr/>
          </p:nvCxnSpPr>
          <p:spPr>
            <a:xfrm flipH="1">
              <a:off x="4498797" y="2182738"/>
              <a:ext cx="373878" cy="573280"/>
            </a:xfrm>
            <a:prstGeom prst="bentConnector4">
              <a:avLst>
                <a:gd name="adj1" fmla="val -40000"/>
                <a:gd name="adj2" fmla="val 826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487" y="1110966"/>
              <a:ext cx="238255" cy="99689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855" y="2056131"/>
              <a:ext cx="473519" cy="101683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216" y="3003289"/>
              <a:ext cx="384797" cy="10168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329" y="3912566"/>
              <a:ext cx="456572" cy="139564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335" y="4859724"/>
              <a:ext cx="460559" cy="139564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765" y="1108972"/>
              <a:ext cx="93707" cy="106667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2056131"/>
              <a:ext cx="93707" cy="106667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765" y="3003289"/>
              <a:ext cx="93707" cy="106667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3951118"/>
              <a:ext cx="93707" cy="106667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4898276"/>
              <a:ext cx="93707" cy="106667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81" y="5616569"/>
              <a:ext cx="67788" cy="114642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80" name="Content Placeholder 7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Compute each equalizer quickly and efficiently in parallel</a:t>
            </a:r>
          </a:p>
          <a:p>
            <a:endParaRPr lang="en-US" dirty="0" smtClean="0"/>
          </a:p>
          <a:p>
            <a:r>
              <a:rPr lang="en-US" dirty="0" smtClean="0"/>
              <a:t>Apply the detection filter and equalizer filters to the received signal </a:t>
            </a:r>
            <a:r>
              <a:rPr lang="en-US" dirty="0"/>
              <a:t>quickly and </a:t>
            </a:r>
            <a:r>
              <a:rPr lang="en-US" dirty="0" smtClean="0"/>
              <a:t>efficiently </a:t>
            </a:r>
            <a:r>
              <a:rPr lang="en-US" dirty="0"/>
              <a:t>in parallel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5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2302" y="1536174"/>
            <a:ext cx="804739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/>
              <a:t>Zero-forcing  (ZF) and</a:t>
            </a:r>
          </a:p>
          <a:p>
            <a:pPr algn="ctr"/>
            <a:r>
              <a:rPr lang="en-US" sz="6000" dirty="0" smtClean="0"/>
              <a:t>Minimum Mean-squared</a:t>
            </a:r>
            <a:r>
              <a:rPr lang="en-US" sz="6000" dirty="0" smtClean="0"/>
              <a:t> </a:t>
            </a:r>
          </a:p>
          <a:p>
            <a:pPr algn="ctr"/>
            <a:r>
              <a:rPr lang="en-US" sz="6000" dirty="0" smtClean="0"/>
              <a:t>Error (MMSE)</a:t>
            </a:r>
          </a:p>
          <a:p>
            <a:pPr algn="ctr"/>
            <a:r>
              <a:rPr lang="en-US" sz="6000" dirty="0" smtClean="0"/>
              <a:t>Equalizers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899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ZF Equations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05" y="2817466"/>
            <a:ext cx="1700267" cy="369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96" y="4275826"/>
            <a:ext cx="1939809" cy="1820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4267200"/>
            <a:ext cx="1676190" cy="191542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42457" y="4275826"/>
            <a:ext cx="5801143" cy="2008357"/>
            <a:chOff x="142457" y="3630443"/>
            <a:chExt cx="5801143" cy="2008357"/>
          </a:xfrm>
        </p:grpSpPr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7" y="3630443"/>
              <a:ext cx="5801143" cy="140647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742" y="5286800"/>
              <a:ext cx="3460572" cy="3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7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</p:spTree>
    <p:extLst>
      <p:ext uri="{BB962C8B-B14F-4D97-AF65-F5344CB8AC3E}">
        <p14:creationId xmlns:p14="http://schemas.microsoft.com/office/powerpoint/2010/main" val="21260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Equations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72" y="2465342"/>
            <a:ext cx="2018134" cy="32213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2457" y="4267200"/>
            <a:ext cx="11896933" cy="2016983"/>
            <a:chOff x="142457" y="3621817"/>
            <a:chExt cx="11896933" cy="2016983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162" y="3630443"/>
              <a:ext cx="2750476" cy="18224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200" y="3621817"/>
              <a:ext cx="1676190" cy="1915428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142457" y="3630443"/>
              <a:ext cx="5801143" cy="2008357"/>
              <a:chOff x="142457" y="3630443"/>
              <a:chExt cx="5801143" cy="2008357"/>
            </a:xfrm>
          </p:grpSpPr>
          <p:pic>
            <p:nvPicPr>
              <p:cNvPr id="13" name="Picture 1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457" y="3630443"/>
                <a:ext cx="5801143" cy="140647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742" y="5286800"/>
                <a:ext cx="3460572" cy="352000"/>
              </a:xfrm>
              <a:prstGeom prst="rect">
                <a:avLst/>
              </a:prstGeom>
            </p:spPr>
          </p:pic>
        </p:grpSp>
      </p:grp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72" y="3321471"/>
            <a:ext cx="2261334" cy="4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ZF </a:t>
            </a:r>
            <a:r>
              <a:rPr lang="en-US" dirty="0" smtClean="0"/>
              <a:t>&amp; MMSE Equations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 smtClean="0"/>
              <a:t>ZF</a:t>
            </a:r>
            <a:endParaRPr lang="en-US" sz="28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 smtClean="0"/>
              <a:t>MMSE</a:t>
            </a:r>
            <a:endParaRPr lang="en-US" sz="2800" b="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3" y="3895157"/>
            <a:ext cx="5801143" cy="1406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09" y="5703971"/>
            <a:ext cx="5976382" cy="35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962203"/>
            <a:ext cx="5670095" cy="14278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25" y="2576955"/>
            <a:ext cx="3658664" cy="10048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60" y="2600421"/>
            <a:ext cx="3997866" cy="8960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788" y="2293620"/>
            <a:ext cx="1476692" cy="1288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58148" y="3079356"/>
            <a:ext cx="2078672" cy="626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71808" y="2417266"/>
            <a:ext cx="2078672" cy="626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97857" y="3110787"/>
            <a:ext cx="2078672" cy="626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99096" y="3006726"/>
            <a:ext cx="2814623" cy="626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ZF </a:t>
            </a:r>
            <a:r>
              <a:rPr lang="en-US" dirty="0" smtClean="0"/>
              <a:t>&amp; MMSE Equations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 smtClean="0"/>
              <a:t>ZF</a:t>
            </a:r>
            <a:endParaRPr lang="en-US" sz="28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 smtClean="0"/>
              <a:t>MMSE</a:t>
            </a:r>
            <a:endParaRPr lang="en-US" sz="2800" b="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3" y="3895157"/>
            <a:ext cx="5801143" cy="1406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09" y="5703971"/>
            <a:ext cx="5976382" cy="35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962203"/>
            <a:ext cx="5670095" cy="14278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25" y="2576955"/>
            <a:ext cx="3658664" cy="10048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60" y="2600421"/>
            <a:ext cx="3997866" cy="8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3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ZF &amp; MMSE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Solve: Levinson-Durbin </a:t>
            </a:r>
            <a:r>
              <a:rPr lang="en-US" dirty="0"/>
              <a:t>recursion algorithm to solve </a:t>
            </a:r>
            <a:r>
              <a:rPr lang="en-US" dirty="0" smtClean="0"/>
              <a:t>                         </a:t>
            </a:r>
            <a:r>
              <a:rPr lang="en-US" dirty="0" smtClean="0"/>
              <a:t>by leveraging </a:t>
            </a:r>
            <a:r>
              <a:rPr lang="en-US" dirty="0"/>
              <a:t>the </a:t>
            </a:r>
            <a:r>
              <a:rPr lang="en-US" dirty="0" err="1"/>
              <a:t>toeplitz</a:t>
            </a:r>
            <a:r>
              <a:rPr lang="en-US" dirty="0"/>
              <a:t> property </a:t>
            </a:r>
            <a:r>
              <a:rPr lang="en-US" dirty="0" smtClean="0"/>
              <a:t>of </a:t>
            </a:r>
          </a:p>
          <a:p>
            <a:endParaRPr lang="en-US" dirty="0" smtClean="0"/>
          </a:p>
          <a:p>
            <a:r>
              <a:rPr lang="en-US" dirty="0" smtClean="0"/>
              <a:t>Inverse: </a:t>
            </a:r>
            <a:r>
              <a:rPr lang="en-US" dirty="0" err="1"/>
              <a:t>cuBLAS</a:t>
            </a:r>
            <a:r>
              <a:rPr lang="en-US" dirty="0"/>
              <a:t> </a:t>
            </a:r>
            <a:r>
              <a:rPr lang="en-US" dirty="0"/>
              <a:t>LU decomposition library to compute the inverse and matrix vector multiplication defined </a:t>
            </a:r>
            <a:r>
              <a:rPr lang="en-US" dirty="0" smtClean="0"/>
              <a:t>by </a:t>
            </a:r>
          </a:p>
          <a:p>
            <a:endParaRPr lang="en-US" dirty="0" smtClean="0"/>
          </a:p>
          <a:p>
            <a:r>
              <a:rPr lang="en-US" dirty="0" smtClean="0"/>
              <a:t>Solve: using </a:t>
            </a:r>
            <a:r>
              <a:rPr lang="en-US" dirty="0"/>
              <a:t>the </a:t>
            </a:r>
            <a:r>
              <a:rPr lang="en-US" dirty="0" err="1" smtClean="0"/>
              <a:t>cuSolverSp</a:t>
            </a:r>
            <a:r>
              <a:rPr lang="en-US" dirty="0" smtClean="0"/>
              <a:t> </a:t>
            </a:r>
            <a:r>
              <a:rPr lang="en-US" dirty="0"/>
              <a:t>library to solve </a:t>
            </a:r>
            <a:r>
              <a:rPr lang="en-US" dirty="0" smtClean="0"/>
              <a:t>                         by </a:t>
            </a:r>
            <a:r>
              <a:rPr lang="en-US" dirty="0"/>
              <a:t>leveraging the sparse property </a:t>
            </a:r>
            <a:r>
              <a:rPr lang="en-US" dirty="0" smtClean="0"/>
              <a:t>of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620" y="1935480"/>
            <a:ext cx="2018133" cy="322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132" y="2313182"/>
            <a:ext cx="292267" cy="2453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979" y="3682770"/>
            <a:ext cx="2397867" cy="362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60" y="4729927"/>
            <a:ext cx="2018133" cy="3221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46" y="5147744"/>
            <a:ext cx="292267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ZF &amp; MMSE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33" y="2741561"/>
            <a:ext cx="8469332" cy="25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7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ZF Using </a:t>
            </a:r>
            <a:br>
              <a:rPr lang="en-US" dirty="0" smtClean="0"/>
            </a:br>
            <a:r>
              <a:rPr lang="en-US" dirty="0" err="1" smtClean="0"/>
              <a:t>cuSolverSp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91504" y="2515394"/>
            <a:ext cx="9608992" cy="2971800"/>
            <a:chOff x="2667000" y="304800"/>
            <a:chExt cx="9608992" cy="2971800"/>
          </a:xfrm>
        </p:grpSpPr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532" y="525062"/>
              <a:ext cx="134095" cy="2300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755157"/>
              <a:ext cx="146286" cy="24228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81400" y="3048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Vector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410200" y="2133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CRS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Matrix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39000" y="1219200"/>
              <a:ext cx="1345738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cuSolverSp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2788953"/>
              <a:ext cx="719237" cy="25904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346" y="1601299"/>
              <a:ext cx="364190" cy="152381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2895600" y="8763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1" idx="3"/>
              <a:endCxn id="9" idx="1"/>
            </p:cNvCxnSpPr>
            <p:nvPr/>
          </p:nvCxnSpPr>
          <p:spPr>
            <a:xfrm>
              <a:off x="4723941" y="2705100"/>
              <a:ext cx="6862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9" idx="3"/>
            </p:cNvCxnSpPr>
            <p:nvPr/>
          </p:nvCxnSpPr>
          <p:spPr>
            <a:xfrm flipV="1">
              <a:off x="6553200" y="2074164"/>
              <a:ext cx="693420" cy="6309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246620" y="1219200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39000" y="1786128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Elbow Connector 17"/>
            <p:cNvCxnSpPr>
              <a:stCxn id="8" idx="3"/>
              <a:endCxn id="16" idx="1"/>
            </p:cNvCxnSpPr>
            <p:nvPr/>
          </p:nvCxnSpPr>
          <p:spPr>
            <a:xfrm>
              <a:off x="4724400" y="876300"/>
              <a:ext cx="2522220" cy="6309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3"/>
              <a:endCxn id="26" idx="1"/>
            </p:cNvCxnSpPr>
            <p:nvPr/>
          </p:nvCxnSpPr>
          <p:spPr>
            <a:xfrm>
              <a:off x="8584738" y="1790700"/>
              <a:ext cx="14364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endCxn id="21" idx="1"/>
            </p:cNvCxnSpPr>
            <p:nvPr/>
          </p:nvCxnSpPr>
          <p:spPr>
            <a:xfrm>
              <a:off x="2895600" y="876300"/>
              <a:ext cx="685341" cy="1828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580941" y="2133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34323" y="2381935"/>
              <a:ext cx="12362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Auto-</a:t>
              </a:r>
            </a:p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orrelation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974" y="2274231"/>
              <a:ext cx="103619" cy="17523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5" y="1987307"/>
              <a:ext cx="198095" cy="17371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0018144" y="1502664"/>
              <a:ext cx="1335656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Frequency-domain Convolution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21214" y="1502664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020525" y="2065256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9333821" y="2356248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9332344" y="2075385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11353800" y="2074164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2754" y="1993618"/>
              <a:ext cx="143238" cy="16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1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MMSE Using </a:t>
            </a:r>
            <a:r>
              <a:rPr lang="en-US" dirty="0" err="1" smtClean="0"/>
              <a:t>cuSolverSp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36" y="2735656"/>
            <a:ext cx="134095" cy="230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04" y="2965751"/>
            <a:ext cx="146286" cy="242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05904" y="25153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Fill Vector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34704" y="43441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Fill CRS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63504" y="3429794"/>
            <a:ext cx="1345738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cuSolverSp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520104" y="3086894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3"/>
            <a:endCxn id="9" idx="1"/>
          </p:cNvCxnSpPr>
          <p:nvPr/>
        </p:nvCxnSpPr>
        <p:spPr>
          <a:xfrm>
            <a:off x="3348445" y="4915694"/>
            <a:ext cx="686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3"/>
          </p:cNvCxnSpPr>
          <p:nvPr/>
        </p:nvCxnSpPr>
        <p:spPr>
          <a:xfrm flipV="1">
            <a:off x="5177704" y="4284758"/>
            <a:ext cx="693420" cy="63093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871124" y="3429794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63504" y="3996722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/>
          <p:cNvCxnSpPr>
            <a:stCxn id="8" idx="3"/>
            <a:endCxn id="16" idx="1"/>
          </p:cNvCxnSpPr>
          <p:nvPr/>
        </p:nvCxnSpPr>
        <p:spPr>
          <a:xfrm>
            <a:off x="3348904" y="3086894"/>
            <a:ext cx="2522220" cy="63093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26" idx="1"/>
          </p:cNvCxnSpPr>
          <p:nvPr/>
        </p:nvCxnSpPr>
        <p:spPr>
          <a:xfrm>
            <a:off x="7209242" y="4001294"/>
            <a:ext cx="14364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21" idx="1"/>
          </p:cNvCxnSpPr>
          <p:nvPr/>
        </p:nvCxnSpPr>
        <p:spPr>
          <a:xfrm>
            <a:off x="1520104" y="3086894"/>
            <a:ext cx="685341" cy="18288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05445" y="43441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58827" y="4592529"/>
            <a:ext cx="123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Auto-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orrelation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78" y="4484825"/>
            <a:ext cx="103619" cy="1752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99" y="4197901"/>
            <a:ext cx="198095" cy="17371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642648" y="3713258"/>
            <a:ext cx="1335656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Frequency-domain Convolution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645718" y="3713258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645029" y="4275850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958325" y="4566842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956848" y="4285979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978304" y="4284758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58" y="4204212"/>
            <a:ext cx="143238" cy="163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55" y="5042944"/>
            <a:ext cx="600381" cy="21485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92" y="3801813"/>
            <a:ext cx="723808" cy="15542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60" y="5764815"/>
            <a:ext cx="274285" cy="274285"/>
          </a:xfrm>
          <a:prstGeom prst="rect">
            <a:avLst/>
          </a:prstGeom>
        </p:spPr>
      </p:pic>
      <p:cxnSp>
        <p:nvCxnSpPr>
          <p:cNvPr id="65" name="Elbow Connector 64"/>
          <p:cNvCxnSpPr/>
          <p:nvPr/>
        </p:nvCxnSpPr>
        <p:spPr>
          <a:xfrm flipV="1">
            <a:off x="1538055" y="5487194"/>
            <a:ext cx="3086100" cy="4147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4805" y="2459504"/>
            <a:ext cx="920239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/>
              <a:t>Constant Modulus Algorithm</a:t>
            </a:r>
          </a:p>
          <a:p>
            <a:pPr algn="ctr"/>
            <a:r>
              <a:rPr lang="en-US" sz="6000" dirty="0"/>
              <a:t>(</a:t>
            </a:r>
            <a:r>
              <a:rPr lang="en-US" sz="6000" dirty="0" smtClean="0"/>
              <a:t>CMA) </a:t>
            </a:r>
            <a:r>
              <a:rPr lang="en-US" sz="6000" dirty="0"/>
              <a:t>Equalizer</a:t>
            </a:r>
          </a:p>
        </p:txBody>
      </p:sp>
    </p:spTree>
    <p:extLst>
      <p:ext uri="{BB962C8B-B14F-4D97-AF65-F5344CB8AC3E}">
        <p14:creationId xmlns:p14="http://schemas.microsoft.com/office/powerpoint/2010/main" val="55102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Equations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32" y="1981677"/>
            <a:ext cx="3394134" cy="480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33" y="2868897"/>
            <a:ext cx="2350933" cy="4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33" y="3756115"/>
            <a:ext cx="8552534" cy="5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3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CMA Using </a:t>
            </a:r>
            <a:br>
              <a:rPr lang="en-US" dirty="0" smtClean="0"/>
            </a:br>
            <a:r>
              <a:rPr lang="en-US" dirty="0" smtClean="0"/>
              <a:t>Convolution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192525" y="2627310"/>
            <a:ext cx="9806950" cy="2747967"/>
            <a:chOff x="1192525" y="3462333"/>
            <a:chExt cx="9806950" cy="2747967"/>
          </a:xfrm>
        </p:grpSpPr>
        <p:sp>
          <p:nvSpPr>
            <p:cNvPr id="91" name="Rectangle 90"/>
            <p:cNvSpPr/>
            <p:nvPr/>
          </p:nvSpPr>
          <p:spPr>
            <a:xfrm>
              <a:off x="3539038" y="4031450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537347" y="3462333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982101" y="3465145"/>
              <a:ext cx="2190099" cy="2745155"/>
              <a:chOff x="3946157" y="3465145"/>
              <a:chExt cx="2190099" cy="2745155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4800600" y="3467100"/>
                <a:ext cx="1335656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Frequency-domain Convolution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803458" y="3465145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802981" y="4031450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8" name="Straight Arrow Connector 87"/>
              <p:cNvCxnSpPr/>
              <p:nvPr/>
            </p:nvCxnSpPr>
            <p:spPr>
              <a:xfrm>
                <a:off x="4116277" y="375456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Rectangle 94"/>
              <p:cNvSpPr/>
              <p:nvPr/>
            </p:nvSpPr>
            <p:spPr>
              <a:xfrm>
                <a:off x="4896928" y="50673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CMA</a:t>
                </a:r>
              </a:p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Equalizer</a:t>
                </a:r>
              </a:p>
            </p:txBody>
          </p:sp>
          <p:cxnSp>
            <p:nvCxnSpPr>
              <p:cNvPr id="96" name="Elbow Connector 95"/>
              <p:cNvCxnSpPr>
                <a:stCxn id="85" idx="3"/>
                <a:endCxn id="95" idx="3"/>
              </p:cNvCxnSpPr>
              <p:nvPr/>
            </p:nvCxnSpPr>
            <p:spPr>
              <a:xfrm flipH="1">
                <a:off x="6039928" y="4038600"/>
                <a:ext cx="96328" cy="1600200"/>
              </a:xfrm>
              <a:prstGeom prst="bentConnector3">
                <a:avLst>
                  <a:gd name="adj1" fmla="val -23731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6"/>
              <p:cNvCxnSpPr>
                <a:stCxn id="95" idx="1"/>
                <a:endCxn id="87" idx="1"/>
              </p:cNvCxnSpPr>
              <p:nvPr/>
            </p:nvCxnSpPr>
            <p:spPr>
              <a:xfrm rot="10800000">
                <a:off x="4802982" y="4319486"/>
                <a:ext cx="93947" cy="1319314"/>
              </a:xfrm>
              <a:prstGeom prst="bentConnector3">
                <a:avLst>
                  <a:gd name="adj1" fmla="val 343329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6157" y="3657600"/>
                <a:ext cx="103619" cy="175238"/>
              </a:xfrm>
              <a:prstGeom prst="rect">
                <a:avLst/>
              </a:prstGeom>
            </p:spPr>
          </p:pic>
        </p:grpSp>
        <p:pic>
          <p:nvPicPr>
            <p:cNvPr id="102" name="Picture 1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525" y="4597722"/>
              <a:ext cx="2350933" cy="480000"/>
            </a:xfrm>
            <a:prstGeom prst="rect">
              <a:avLst/>
            </a:prstGeom>
          </p:spPr>
        </p:pic>
        <p:grpSp>
          <p:nvGrpSpPr>
            <p:cNvPr id="103" name="Group 102"/>
            <p:cNvGrpSpPr/>
            <p:nvPr/>
          </p:nvGrpSpPr>
          <p:grpSpPr>
            <a:xfrm>
              <a:off x="7387115" y="4265245"/>
              <a:ext cx="3612360" cy="1144955"/>
              <a:chOff x="4054129" y="5683134"/>
              <a:chExt cx="3612360" cy="1144955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4054129" y="5683134"/>
                <a:ext cx="3612360" cy="1144955"/>
                <a:chOff x="4545635" y="4874845"/>
                <a:chExt cx="3612360" cy="1144955"/>
              </a:xfrm>
            </p:grpSpPr>
            <p:pic>
              <p:nvPicPr>
                <p:cNvPr id="106" name="Picture 105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1896" y="5368842"/>
                  <a:ext cx="198095" cy="173714"/>
                </a:xfrm>
                <a:prstGeom prst="rect">
                  <a:avLst/>
                </a:prstGeom>
              </p:spPr>
            </p:pic>
            <p:sp>
              <p:nvSpPr>
                <p:cNvPr id="107" name="Rectangle 106"/>
                <p:cNvSpPr/>
                <p:nvPr/>
              </p:nvSpPr>
              <p:spPr>
                <a:xfrm>
                  <a:off x="5898195" y="4876800"/>
                  <a:ext cx="1335656" cy="1143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Frequency-domain Convolution</a:t>
                  </a: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5901053" y="4874845"/>
                  <a:ext cx="576072" cy="57607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5900576" y="5439392"/>
                  <a:ext cx="576072" cy="57607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0" name="Straight Arrow Connector 109"/>
                <p:cNvCxnSpPr/>
                <p:nvPr/>
              </p:nvCxnSpPr>
              <p:spPr>
                <a:xfrm>
                  <a:off x="5213872" y="5164261"/>
                  <a:ext cx="684323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5213872" y="5730384"/>
                  <a:ext cx="684323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5212395" y="5449521"/>
                  <a:ext cx="684323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>
                  <a:off x="7235005" y="5447322"/>
                  <a:ext cx="684323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4" name="Picture 11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4757" y="5365798"/>
                  <a:ext cx="143238" cy="163048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5635" y="4991141"/>
                  <a:ext cx="603427" cy="342859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10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9437" y="6448098"/>
                <a:ext cx="103619" cy="175238"/>
              </a:xfrm>
              <a:prstGeom prst="rect">
                <a:avLst/>
              </a:prstGeom>
            </p:spPr>
          </p:pic>
        </p:grpSp>
      </p:grpSp>
      <p:pic>
        <p:nvPicPr>
          <p:cNvPr id="116" name="Picture 1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06" y="4632347"/>
            <a:ext cx="603427" cy="34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3" y="3324179"/>
            <a:ext cx="1207743" cy="549591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07926" y="4041490"/>
            <a:ext cx="6160379" cy="636919"/>
          </a:xfrm>
          <a:custGeom>
            <a:avLst/>
            <a:gdLst>
              <a:gd name="connsiteX0" fmla="*/ 0 w 11816178"/>
              <a:gd name="connsiteY0" fmla="*/ 7798 h 1321043"/>
              <a:gd name="connsiteX1" fmla="*/ 745724 w 11816178"/>
              <a:gd name="connsiteY1" fmla="*/ 176474 h 1321043"/>
              <a:gd name="connsiteX2" fmla="*/ 2308194 w 11816178"/>
              <a:gd name="connsiteY2" fmla="*/ 1197406 h 1321043"/>
              <a:gd name="connsiteX3" fmla="*/ 3950563 w 11816178"/>
              <a:gd name="connsiteY3" fmla="*/ 1312815 h 1321043"/>
              <a:gd name="connsiteX4" fmla="*/ 5415378 w 11816178"/>
              <a:gd name="connsiteY4" fmla="*/ 1295060 h 1321043"/>
              <a:gd name="connsiteX5" fmla="*/ 6178858 w 11816178"/>
              <a:gd name="connsiteY5" fmla="*/ 1161895 h 1321043"/>
              <a:gd name="connsiteX6" fmla="*/ 8433786 w 11816178"/>
              <a:gd name="connsiteY6" fmla="*/ 1241794 h 1321043"/>
              <a:gd name="connsiteX7" fmla="*/ 9561250 w 11816178"/>
              <a:gd name="connsiteY7" fmla="*/ 1002097 h 1321043"/>
              <a:gd name="connsiteX8" fmla="*/ 11008310 w 11816178"/>
              <a:gd name="connsiteY8" fmla="*/ 629235 h 1321043"/>
              <a:gd name="connsiteX9" fmla="*/ 11816178 w 11816178"/>
              <a:gd name="connsiteY9" fmla="*/ 629235 h 1321043"/>
              <a:gd name="connsiteX0" fmla="*/ 0 w 11070454"/>
              <a:gd name="connsiteY0" fmla="*/ 0 h 1144569"/>
              <a:gd name="connsiteX1" fmla="*/ 1562470 w 11070454"/>
              <a:gd name="connsiteY1" fmla="*/ 1020932 h 1144569"/>
              <a:gd name="connsiteX2" fmla="*/ 3204839 w 11070454"/>
              <a:gd name="connsiteY2" fmla="*/ 1136341 h 1144569"/>
              <a:gd name="connsiteX3" fmla="*/ 4669654 w 11070454"/>
              <a:gd name="connsiteY3" fmla="*/ 1118586 h 1144569"/>
              <a:gd name="connsiteX4" fmla="*/ 5433134 w 11070454"/>
              <a:gd name="connsiteY4" fmla="*/ 985421 h 1144569"/>
              <a:gd name="connsiteX5" fmla="*/ 7688062 w 11070454"/>
              <a:gd name="connsiteY5" fmla="*/ 1065320 h 1144569"/>
              <a:gd name="connsiteX6" fmla="*/ 8815526 w 11070454"/>
              <a:gd name="connsiteY6" fmla="*/ 825623 h 1144569"/>
              <a:gd name="connsiteX7" fmla="*/ 10262586 w 11070454"/>
              <a:gd name="connsiteY7" fmla="*/ 452761 h 1144569"/>
              <a:gd name="connsiteX8" fmla="*/ 11070454 w 11070454"/>
              <a:gd name="connsiteY8" fmla="*/ 452761 h 114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0454" h="1144569">
                <a:moveTo>
                  <a:pt x="0" y="0"/>
                </a:moveTo>
                <a:cubicBezTo>
                  <a:pt x="384699" y="198268"/>
                  <a:pt x="1028330" y="831542"/>
                  <a:pt x="1562470" y="1020932"/>
                </a:cubicBezTo>
                <a:cubicBezTo>
                  <a:pt x="2096610" y="1210322"/>
                  <a:pt x="2686975" y="1120065"/>
                  <a:pt x="3204839" y="1136341"/>
                </a:cubicBezTo>
                <a:cubicBezTo>
                  <a:pt x="3722703" y="1152617"/>
                  <a:pt x="4298272" y="1143739"/>
                  <a:pt x="4669654" y="1118586"/>
                </a:cubicBezTo>
                <a:cubicBezTo>
                  <a:pt x="5041036" y="1093433"/>
                  <a:pt x="4930066" y="994299"/>
                  <a:pt x="5433134" y="985421"/>
                </a:cubicBezTo>
                <a:cubicBezTo>
                  <a:pt x="5936202" y="976543"/>
                  <a:pt x="7124330" y="1091953"/>
                  <a:pt x="7688062" y="1065320"/>
                </a:cubicBezTo>
                <a:cubicBezTo>
                  <a:pt x="8251794" y="1038687"/>
                  <a:pt x="8386439" y="927716"/>
                  <a:pt x="8815526" y="825623"/>
                </a:cubicBezTo>
                <a:cubicBezTo>
                  <a:pt x="9244613" y="723530"/>
                  <a:pt x="9886765" y="514905"/>
                  <a:pt x="10262586" y="452761"/>
                </a:cubicBezTo>
                <a:cubicBezTo>
                  <a:pt x="10638407" y="390617"/>
                  <a:pt x="10854430" y="421689"/>
                  <a:pt x="11070454" y="45276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72607" y="3637850"/>
            <a:ext cx="4277355" cy="129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2"/>
          <a:stretch/>
        </p:blipFill>
        <p:spPr>
          <a:xfrm>
            <a:off x="5849960" y="3535092"/>
            <a:ext cx="505518" cy="8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9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CMA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       is the bottleneck in the CMA equalizer update</a:t>
            </a:r>
          </a:p>
          <a:p>
            <a:endParaRPr lang="en-US" dirty="0" smtClean="0"/>
          </a:p>
          <a:p>
            <a:r>
              <a:rPr lang="en-US" dirty="0" smtClean="0"/>
              <a:t>       can be computed by:</a:t>
            </a:r>
          </a:p>
          <a:p>
            <a:pPr lvl="1"/>
            <a:r>
              <a:rPr lang="en-US" dirty="0" smtClean="0"/>
              <a:t>Implementing       directly</a:t>
            </a:r>
          </a:p>
          <a:p>
            <a:pPr lvl="1"/>
            <a:r>
              <a:rPr lang="en-US" dirty="0" smtClean="0"/>
              <a:t>Reformulating       </a:t>
            </a:r>
            <a:r>
              <a:rPr lang="en-US" dirty="0" smtClean="0"/>
              <a:t>to </a:t>
            </a:r>
            <a:r>
              <a:rPr lang="en-US" dirty="0"/>
              <a:t>leverage </a:t>
            </a:r>
            <a:r>
              <a:rPr lang="en-US" dirty="0" smtClean="0"/>
              <a:t>GPU convolution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29" y="3390900"/>
            <a:ext cx="433371" cy="219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00" y="1943100"/>
            <a:ext cx="505600" cy="2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00" y="2933700"/>
            <a:ext cx="505600" cy="2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29" y="3771900"/>
            <a:ext cx="433371" cy="21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34" y="3166094"/>
            <a:ext cx="7502936" cy="16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Reformulating CMA </a:t>
            </a:r>
            <a:r>
              <a:rPr lang="en-US" dirty="0"/>
              <a:t>Equations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33" y="1982953"/>
            <a:ext cx="8552534" cy="561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38" y="3056167"/>
            <a:ext cx="1569524" cy="251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524" y="3819744"/>
            <a:ext cx="3251810" cy="1679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34" y="6011130"/>
            <a:ext cx="5474133" cy="5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Reformulating CMA </a:t>
            </a:r>
            <a:r>
              <a:rPr lang="en-US" dirty="0"/>
              <a:t>Equations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33" y="1982953"/>
            <a:ext cx="8552534" cy="561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38" y="3056167"/>
            <a:ext cx="1569524" cy="251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524" y="3819744"/>
            <a:ext cx="3251810" cy="1679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34" y="6011130"/>
            <a:ext cx="5474133" cy="5013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73880" y="3716494"/>
            <a:ext cx="3238500" cy="96572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9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Reformulating CMA </a:t>
            </a:r>
            <a:r>
              <a:rPr lang="en-US" dirty="0"/>
              <a:t>Equations</a:t>
            </a: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79" y="3058400"/>
            <a:ext cx="1066057" cy="2944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3058400"/>
            <a:ext cx="129828" cy="20845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2" y="6068300"/>
            <a:ext cx="519314" cy="25234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04" y="6068300"/>
            <a:ext cx="303543" cy="2523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3058400"/>
            <a:ext cx="166400" cy="137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0" y="2408753"/>
            <a:ext cx="2446020" cy="605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096203" y="1943100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096002" y="3014315"/>
            <a:ext cx="3057523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038475" y="3014315"/>
            <a:ext cx="305752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6" y="2030831"/>
            <a:ext cx="532114" cy="30171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flipH="1">
            <a:off x="3649979" y="3913739"/>
            <a:ext cx="2446019" cy="603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096203" y="3446382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38475" y="4517597"/>
            <a:ext cx="305752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096000" y="4517597"/>
            <a:ext cx="305752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89" y="3508635"/>
            <a:ext cx="539429" cy="30171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096203" y="4949665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38475" y="6020879"/>
            <a:ext cx="3057524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095999" y="6020879"/>
            <a:ext cx="3057526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/>
          <p:cNvSpPr/>
          <p:nvPr/>
        </p:nvSpPr>
        <p:spPr>
          <a:xfrm>
            <a:off x="3649979" y="5417022"/>
            <a:ext cx="2446019" cy="603858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649978" y="5492183"/>
            <a:ext cx="2140268" cy="52869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flipH="1">
            <a:off x="6096000" y="5417022"/>
            <a:ext cx="2446020" cy="603858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flipH="1">
            <a:off x="6707504" y="5569698"/>
            <a:ext cx="1834512" cy="45118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2" y="5037383"/>
            <a:ext cx="559543" cy="30171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37" y="4582400"/>
            <a:ext cx="1289143" cy="29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4582400"/>
            <a:ext cx="129828" cy="208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4582400"/>
            <a:ext cx="166400" cy="13714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79" y="6068300"/>
            <a:ext cx="1066057" cy="294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37" y="6068300"/>
            <a:ext cx="1289143" cy="294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6068300"/>
            <a:ext cx="129828" cy="2084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6068300"/>
            <a:ext cx="166400" cy="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5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CMA Using </a:t>
            </a:r>
            <a:br>
              <a:rPr lang="en-US" dirty="0" smtClean="0"/>
            </a:br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26" y="2828676"/>
            <a:ext cx="103619" cy="17523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560878" y="2035191"/>
            <a:ext cx="1335656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Frequency-domain Convolution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63736" y="2033236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3259" y="2599541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876555" y="2322652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0" idx="3"/>
          </p:cNvCxnSpPr>
          <p:nvPr/>
        </p:nvCxnSpPr>
        <p:spPr>
          <a:xfrm flipV="1">
            <a:off x="1875388" y="2886196"/>
            <a:ext cx="684566" cy="1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897688" y="2605713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59" y="2148662"/>
            <a:ext cx="588191" cy="34285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570059" y="3848100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Conjugate Time Reversal</a:t>
            </a:r>
          </a:p>
        </p:txBody>
      </p:sp>
      <p:pic>
        <p:nvPicPr>
          <p:cNvPr id="42" name="Picture 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35" y="2423185"/>
            <a:ext cx="109714" cy="1127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19" y="4476743"/>
            <a:ext cx="121905" cy="16609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583983" y="2035191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Multiply</a:t>
            </a:r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17" y="3211221"/>
            <a:ext cx="361143" cy="18285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385544" y="2936191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385067" y="3500738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7725250" y="3508668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1" idx="3"/>
          </p:cNvCxnSpPr>
          <p:nvPr/>
        </p:nvCxnSpPr>
        <p:spPr>
          <a:xfrm flipV="1">
            <a:off x="5713059" y="3821426"/>
            <a:ext cx="655703" cy="5981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4" idx="3"/>
            <a:endCxn id="47" idx="1"/>
          </p:cNvCxnSpPr>
          <p:nvPr/>
        </p:nvCxnSpPr>
        <p:spPr>
          <a:xfrm>
            <a:off x="5726983" y="2606691"/>
            <a:ext cx="658561" cy="61753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409573" y="2937809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Steepest Descent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546818" y="3509309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409573" y="2935586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409573" y="3500133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Elbow Connector 55"/>
          <p:cNvCxnSpPr/>
          <p:nvPr/>
        </p:nvCxnSpPr>
        <p:spPr>
          <a:xfrm flipV="1">
            <a:off x="7725250" y="3918523"/>
            <a:ext cx="684323" cy="4483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36" y="4283785"/>
            <a:ext cx="138667" cy="166096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385446" y="2931287"/>
            <a:ext cx="1335656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Frequency-domain Convolution</a:t>
            </a: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14" y="3328703"/>
            <a:ext cx="603427" cy="34285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1299316" y="2599541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Elbow Connector 60"/>
          <p:cNvCxnSpPr>
            <a:stCxn id="60" idx="3"/>
            <a:endCxn id="41" idx="1"/>
          </p:cNvCxnSpPr>
          <p:nvPr/>
        </p:nvCxnSpPr>
        <p:spPr>
          <a:xfrm>
            <a:off x="1875388" y="2887577"/>
            <a:ext cx="2694671" cy="1532023"/>
          </a:xfrm>
          <a:prstGeom prst="bentConnector3">
            <a:avLst>
              <a:gd name="adj1" fmla="val 1216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58" y="2351136"/>
            <a:ext cx="96000" cy="181333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289820" y="5334000"/>
            <a:ext cx="3612360" cy="1144955"/>
            <a:chOff x="4054129" y="5683134"/>
            <a:chExt cx="3612360" cy="1144955"/>
          </a:xfrm>
        </p:grpSpPr>
        <p:grpSp>
          <p:nvGrpSpPr>
            <p:cNvPr id="64" name="Group 63"/>
            <p:cNvGrpSpPr/>
            <p:nvPr/>
          </p:nvGrpSpPr>
          <p:grpSpPr>
            <a:xfrm>
              <a:off x="4054129" y="5683134"/>
              <a:ext cx="3612360" cy="1144955"/>
              <a:chOff x="4545635" y="4874845"/>
              <a:chExt cx="3612360" cy="1144955"/>
            </a:xfrm>
          </p:grpSpPr>
          <p:pic>
            <p:nvPicPr>
              <p:cNvPr id="66" name="Picture 65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896" y="5368842"/>
                <a:ext cx="198095" cy="173714"/>
              </a:xfrm>
              <a:prstGeom prst="rect">
                <a:avLst/>
              </a:prstGeom>
            </p:spPr>
          </p:pic>
          <p:sp>
            <p:nvSpPr>
              <p:cNvPr id="67" name="Rectangle 66"/>
              <p:cNvSpPr/>
              <p:nvPr/>
            </p:nvSpPr>
            <p:spPr>
              <a:xfrm>
                <a:off x="5898195" y="4876800"/>
                <a:ext cx="1335656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Frequency-domain Convolution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901053" y="4874845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900576" y="5439392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0" name="Straight Arrow Connector 69"/>
              <p:cNvCxnSpPr/>
              <p:nvPr/>
            </p:nvCxnSpPr>
            <p:spPr>
              <a:xfrm>
                <a:off x="5213872" y="516426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5213872" y="5730384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5212395" y="544952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7235005" y="5447322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4757" y="5365798"/>
                <a:ext cx="143238" cy="163048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5635" y="4991141"/>
                <a:ext cx="603427" cy="342859"/>
              </a:xfrm>
              <a:prstGeom prst="rect">
                <a:avLst/>
              </a:prstGeom>
            </p:spPr>
          </p:pic>
        </p:grpSp>
        <p:pic>
          <p:nvPicPr>
            <p:cNvPr id="65" name="Picture 6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437" y="6448098"/>
              <a:ext cx="103619" cy="175238"/>
            </a:xfrm>
            <a:prstGeom prst="rect">
              <a:avLst/>
            </a:prstGeom>
          </p:spPr>
        </p:pic>
      </p:grpSp>
      <p:cxnSp>
        <p:nvCxnSpPr>
          <p:cNvPr id="4" name="Elbow Connector 3"/>
          <p:cNvCxnSpPr>
            <a:stCxn id="52" idx="3"/>
            <a:endCxn id="35" idx="1"/>
          </p:cNvCxnSpPr>
          <p:nvPr/>
        </p:nvCxnSpPr>
        <p:spPr>
          <a:xfrm flipH="1" flipV="1">
            <a:off x="2563736" y="2321272"/>
            <a:ext cx="6988837" cy="1188037"/>
          </a:xfrm>
          <a:prstGeom prst="bentConnector5">
            <a:avLst>
              <a:gd name="adj1" fmla="val -3271"/>
              <a:gd name="adj2" fmla="val 143708"/>
              <a:gd name="adj3" fmla="val 10528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3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9004" y="1997839"/>
            <a:ext cx="9433993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/>
              <a:t>Frequency Domain Equalizer </a:t>
            </a:r>
          </a:p>
          <a:p>
            <a:pPr algn="ctr"/>
            <a:r>
              <a:rPr lang="en-US" sz="6000" dirty="0" smtClean="0"/>
              <a:t>One a</a:t>
            </a:r>
            <a:r>
              <a:rPr lang="en-US" sz="6000" dirty="0" smtClean="0"/>
              <a:t>nd Two </a:t>
            </a:r>
          </a:p>
          <a:p>
            <a:pPr algn="ctr"/>
            <a:r>
              <a:rPr lang="en-US" sz="6000" dirty="0" smtClean="0"/>
              <a:t>(FDE1 &amp; FDE2) </a:t>
            </a:r>
            <a:r>
              <a:rPr lang="en-US" sz="6000" dirty="0" smtClean="0"/>
              <a:t>Equalizers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8359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08535" y="1882966"/>
            <a:ext cx="10785761" cy="859737"/>
            <a:chOff x="908535" y="1882966"/>
            <a:chExt cx="10785761" cy="859737"/>
          </a:xfrm>
        </p:grpSpPr>
        <p:pic>
          <p:nvPicPr>
            <p:cNvPr id="3" name="Picture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700" y="1882966"/>
              <a:ext cx="5017596" cy="859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5" y="1927766"/>
              <a:ext cx="4424531" cy="77013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00" y="5480398"/>
            <a:ext cx="5766400" cy="4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3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08535" y="1882966"/>
            <a:ext cx="10785761" cy="859737"/>
            <a:chOff x="908535" y="1882966"/>
            <a:chExt cx="10785761" cy="859737"/>
          </a:xfrm>
        </p:grpSpPr>
        <p:pic>
          <p:nvPicPr>
            <p:cNvPr id="3" name="Picture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700" y="1882966"/>
              <a:ext cx="5017596" cy="859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5" y="1927766"/>
              <a:ext cx="4424531" cy="77013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00" y="5480398"/>
            <a:ext cx="5766400" cy="467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67784" y="2221814"/>
            <a:ext cx="504316" cy="52089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668000" y="2171700"/>
            <a:ext cx="1026296" cy="6096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08535" y="1882966"/>
            <a:ext cx="10785761" cy="859737"/>
            <a:chOff x="908535" y="1882966"/>
            <a:chExt cx="10785761" cy="859737"/>
          </a:xfrm>
        </p:grpSpPr>
        <p:pic>
          <p:nvPicPr>
            <p:cNvPr id="3" name="Picture 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700" y="1882966"/>
              <a:ext cx="5017596" cy="859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5" y="1927766"/>
              <a:ext cx="4424531" cy="770137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22133" y="3082113"/>
            <a:ext cx="10854032" cy="859733"/>
            <a:chOff x="822133" y="3082113"/>
            <a:chExt cx="10854032" cy="859733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4831" y="3082113"/>
              <a:ext cx="4981334" cy="85973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3" y="3126913"/>
              <a:ext cx="4597334" cy="770133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00" y="5480398"/>
            <a:ext cx="5766400" cy="4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3" y="3324179"/>
            <a:ext cx="1207743" cy="549591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07926" y="4041490"/>
            <a:ext cx="6160379" cy="636919"/>
          </a:xfrm>
          <a:custGeom>
            <a:avLst/>
            <a:gdLst>
              <a:gd name="connsiteX0" fmla="*/ 0 w 11816178"/>
              <a:gd name="connsiteY0" fmla="*/ 7798 h 1321043"/>
              <a:gd name="connsiteX1" fmla="*/ 745724 w 11816178"/>
              <a:gd name="connsiteY1" fmla="*/ 176474 h 1321043"/>
              <a:gd name="connsiteX2" fmla="*/ 2308194 w 11816178"/>
              <a:gd name="connsiteY2" fmla="*/ 1197406 h 1321043"/>
              <a:gd name="connsiteX3" fmla="*/ 3950563 w 11816178"/>
              <a:gd name="connsiteY3" fmla="*/ 1312815 h 1321043"/>
              <a:gd name="connsiteX4" fmla="*/ 5415378 w 11816178"/>
              <a:gd name="connsiteY4" fmla="*/ 1295060 h 1321043"/>
              <a:gd name="connsiteX5" fmla="*/ 6178858 w 11816178"/>
              <a:gd name="connsiteY5" fmla="*/ 1161895 h 1321043"/>
              <a:gd name="connsiteX6" fmla="*/ 8433786 w 11816178"/>
              <a:gd name="connsiteY6" fmla="*/ 1241794 h 1321043"/>
              <a:gd name="connsiteX7" fmla="*/ 9561250 w 11816178"/>
              <a:gd name="connsiteY7" fmla="*/ 1002097 h 1321043"/>
              <a:gd name="connsiteX8" fmla="*/ 11008310 w 11816178"/>
              <a:gd name="connsiteY8" fmla="*/ 629235 h 1321043"/>
              <a:gd name="connsiteX9" fmla="*/ 11816178 w 11816178"/>
              <a:gd name="connsiteY9" fmla="*/ 629235 h 1321043"/>
              <a:gd name="connsiteX0" fmla="*/ 0 w 11070454"/>
              <a:gd name="connsiteY0" fmla="*/ 0 h 1144569"/>
              <a:gd name="connsiteX1" fmla="*/ 1562470 w 11070454"/>
              <a:gd name="connsiteY1" fmla="*/ 1020932 h 1144569"/>
              <a:gd name="connsiteX2" fmla="*/ 3204839 w 11070454"/>
              <a:gd name="connsiteY2" fmla="*/ 1136341 h 1144569"/>
              <a:gd name="connsiteX3" fmla="*/ 4669654 w 11070454"/>
              <a:gd name="connsiteY3" fmla="*/ 1118586 h 1144569"/>
              <a:gd name="connsiteX4" fmla="*/ 5433134 w 11070454"/>
              <a:gd name="connsiteY4" fmla="*/ 985421 h 1144569"/>
              <a:gd name="connsiteX5" fmla="*/ 7688062 w 11070454"/>
              <a:gd name="connsiteY5" fmla="*/ 1065320 h 1144569"/>
              <a:gd name="connsiteX6" fmla="*/ 8815526 w 11070454"/>
              <a:gd name="connsiteY6" fmla="*/ 825623 h 1144569"/>
              <a:gd name="connsiteX7" fmla="*/ 10262586 w 11070454"/>
              <a:gd name="connsiteY7" fmla="*/ 452761 h 1144569"/>
              <a:gd name="connsiteX8" fmla="*/ 11070454 w 11070454"/>
              <a:gd name="connsiteY8" fmla="*/ 452761 h 114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0454" h="1144569">
                <a:moveTo>
                  <a:pt x="0" y="0"/>
                </a:moveTo>
                <a:cubicBezTo>
                  <a:pt x="384699" y="198268"/>
                  <a:pt x="1028330" y="831542"/>
                  <a:pt x="1562470" y="1020932"/>
                </a:cubicBezTo>
                <a:cubicBezTo>
                  <a:pt x="2096610" y="1210322"/>
                  <a:pt x="2686975" y="1120065"/>
                  <a:pt x="3204839" y="1136341"/>
                </a:cubicBezTo>
                <a:cubicBezTo>
                  <a:pt x="3722703" y="1152617"/>
                  <a:pt x="4298272" y="1143739"/>
                  <a:pt x="4669654" y="1118586"/>
                </a:cubicBezTo>
                <a:cubicBezTo>
                  <a:pt x="5041036" y="1093433"/>
                  <a:pt x="4930066" y="994299"/>
                  <a:pt x="5433134" y="985421"/>
                </a:cubicBezTo>
                <a:cubicBezTo>
                  <a:pt x="5936202" y="976543"/>
                  <a:pt x="7124330" y="1091953"/>
                  <a:pt x="7688062" y="1065320"/>
                </a:cubicBezTo>
                <a:cubicBezTo>
                  <a:pt x="8251794" y="1038687"/>
                  <a:pt x="8386439" y="927716"/>
                  <a:pt x="8815526" y="825623"/>
                </a:cubicBezTo>
                <a:cubicBezTo>
                  <a:pt x="9244613" y="723530"/>
                  <a:pt x="9886765" y="514905"/>
                  <a:pt x="10262586" y="452761"/>
                </a:cubicBezTo>
                <a:cubicBezTo>
                  <a:pt x="10638407" y="390617"/>
                  <a:pt x="10854430" y="421689"/>
                  <a:pt x="11070454" y="45276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72607" y="3637850"/>
            <a:ext cx="4277355" cy="129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72607" y="3637850"/>
            <a:ext cx="1690770" cy="939276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63377" y="3774721"/>
            <a:ext cx="2586585" cy="806435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2"/>
          <a:stretch/>
        </p:blipFill>
        <p:spPr>
          <a:xfrm>
            <a:off x="5849960" y="3535092"/>
            <a:ext cx="505518" cy="8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04800" y="1882966"/>
            <a:ext cx="11696700" cy="4064632"/>
            <a:chOff x="304800" y="1882966"/>
            <a:chExt cx="11696700" cy="4064632"/>
          </a:xfrm>
        </p:grpSpPr>
        <p:grpSp>
          <p:nvGrpSpPr>
            <p:cNvPr id="26" name="Group 25"/>
            <p:cNvGrpSpPr/>
            <p:nvPr/>
          </p:nvGrpSpPr>
          <p:grpSpPr>
            <a:xfrm>
              <a:off x="908535" y="1882966"/>
              <a:ext cx="10785761" cy="859737"/>
              <a:chOff x="908535" y="1882966"/>
              <a:chExt cx="10785761" cy="859737"/>
            </a:xfrm>
          </p:grpSpPr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6700" y="1882966"/>
                <a:ext cx="5017596" cy="85973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535" y="1927766"/>
                <a:ext cx="4424531" cy="770137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822133" y="3082113"/>
              <a:ext cx="10854032" cy="859733"/>
              <a:chOff x="822133" y="3082113"/>
              <a:chExt cx="10854032" cy="859733"/>
            </a:xfrm>
          </p:grpSpPr>
          <p:pic>
            <p:nvPicPr>
              <p:cNvPr id="8" name="Picture 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831" y="3082113"/>
                <a:ext cx="4981334" cy="85973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133" y="3126913"/>
                <a:ext cx="4597334" cy="770133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304800" y="4281256"/>
              <a:ext cx="11696700" cy="859733"/>
              <a:chOff x="304800" y="4281256"/>
              <a:chExt cx="11696700" cy="859733"/>
            </a:xfrm>
          </p:grpSpPr>
          <p:pic>
            <p:nvPicPr>
              <p:cNvPr id="7" name="Picture 6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9496" y="4281256"/>
                <a:ext cx="5632004" cy="85973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4326056"/>
                <a:ext cx="5632000" cy="770133"/>
              </a:xfrm>
              <a:prstGeom prst="rect">
                <a:avLst/>
              </a:prstGeom>
            </p:spPr>
          </p:pic>
        </p:grp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800" y="5480398"/>
              <a:ext cx="5766400" cy="46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1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04800" y="1883463"/>
            <a:ext cx="11696700" cy="4060137"/>
            <a:chOff x="304800" y="1887461"/>
            <a:chExt cx="11696700" cy="4060137"/>
          </a:xfrm>
        </p:grpSpPr>
        <p:grpSp>
          <p:nvGrpSpPr>
            <p:cNvPr id="26" name="Group 25"/>
            <p:cNvGrpSpPr/>
            <p:nvPr/>
          </p:nvGrpSpPr>
          <p:grpSpPr>
            <a:xfrm>
              <a:off x="908535" y="1887461"/>
              <a:ext cx="10785761" cy="859737"/>
              <a:chOff x="908535" y="1887461"/>
              <a:chExt cx="10785761" cy="859737"/>
            </a:xfrm>
          </p:grpSpPr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6700" y="1887461"/>
                <a:ext cx="5017596" cy="85973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535" y="1927766"/>
                <a:ext cx="4424531" cy="770137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822133" y="3082113"/>
              <a:ext cx="10854032" cy="859733"/>
              <a:chOff x="822133" y="3082113"/>
              <a:chExt cx="10854032" cy="859733"/>
            </a:xfrm>
          </p:grpSpPr>
          <p:pic>
            <p:nvPicPr>
              <p:cNvPr id="8" name="Picture 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831" y="3082113"/>
                <a:ext cx="4981334" cy="85973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133" y="3126913"/>
                <a:ext cx="4597334" cy="770133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304800" y="4281256"/>
              <a:ext cx="11696700" cy="859733"/>
              <a:chOff x="304800" y="4281256"/>
              <a:chExt cx="11696700" cy="859733"/>
            </a:xfrm>
          </p:grpSpPr>
          <p:pic>
            <p:nvPicPr>
              <p:cNvPr id="7" name="Picture 6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9496" y="4281256"/>
                <a:ext cx="5632004" cy="85973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4326056"/>
                <a:ext cx="5632000" cy="770133"/>
              </a:xfrm>
              <a:prstGeom prst="rect">
                <a:avLst/>
              </a:prstGeom>
            </p:spPr>
          </p:pic>
        </p:grp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800" y="5480398"/>
              <a:ext cx="5766400" cy="467200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4867784" y="2221814"/>
            <a:ext cx="504316" cy="52089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828750" y="3420459"/>
            <a:ext cx="504316" cy="52089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28750" y="4620099"/>
            <a:ext cx="504316" cy="52089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668000" y="2171700"/>
            <a:ext cx="1026296" cy="6096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668000" y="3376104"/>
            <a:ext cx="1026296" cy="6096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649869" y="4580508"/>
            <a:ext cx="1026296" cy="6096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530840" y="1070915"/>
            <a:ext cx="1927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PSD of </a:t>
            </a:r>
          </a:p>
          <a:p>
            <a:pPr algn="ctr"/>
            <a:r>
              <a:rPr lang="en-US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>
            <a:stCxn id="4" idx="2"/>
          </p:cNvCxnSpPr>
          <p:nvPr/>
        </p:nvCxnSpPr>
        <p:spPr>
          <a:xfrm flipH="1">
            <a:off x="10888980" y="1717246"/>
            <a:ext cx="605790" cy="5948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/>
              <a:t>-</a:t>
            </a:r>
            <a:r>
              <a:rPr lang="en-US" dirty="0" smtClean="0"/>
              <a:t> PSD of </a:t>
            </a:r>
            <a:br>
              <a:rPr lang="en-US" dirty="0" smtClean="0"/>
            </a:br>
            <a:r>
              <a:rPr lang="en-US" dirty="0" smtClean="0"/>
              <a:t>SOQPSK-TG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00" y="2014648"/>
            <a:ext cx="4874401" cy="3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80" y="3455008"/>
            <a:ext cx="6223239" cy="10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FDE1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84595" y="2515394"/>
            <a:ext cx="7134619" cy="2971800"/>
            <a:chOff x="2784595" y="2515394"/>
            <a:chExt cx="7134619" cy="2971800"/>
          </a:xfrm>
        </p:grpSpPr>
        <p:grpSp>
          <p:nvGrpSpPr>
            <p:cNvPr id="27" name="Group 26"/>
            <p:cNvGrpSpPr/>
            <p:nvPr/>
          </p:nvGrpSpPr>
          <p:grpSpPr>
            <a:xfrm>
              <a:off x="2863137" y="2515394"/>
              <a:ext cx="7056077" cy="2971800"/>
              <a:chOff x="2388133" y="1600200"/>
              <a:chExt cx="7056077" cy="2971800"/>
            </a:xfrm>
          </p:grpSpPr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7181" y="3912881"/>
                <a:ext cx="103619" cy="175238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3352800" y="1600200"/>
                <a:ext cx="1143000" cy="2971800"/>
                <a:chOff x="1524000" y="4343400"/>
                <a:chExt cx="1143000" cy="297180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1524000" y="4343400"/>
                  <a:ext cx="1143000" cy="1143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FFT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1524000" y="6172200"/>
                  <a:ext cx="1143000" cy="1143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FFT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30" name="Picture 2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6733" y="2050557"/>
                <a:ext cx="146285" cy="242286"/>
              </a:xfrm>
              <a:prstGeom prst="rect">
                <a:avLst/>
              </a:prstGeom>
            </p:spPr>
          </p:pic>
          <p:cxnSp>
            <p:nvCxnSpPr>
              <p:cNvPr id="31" name="Straight Arrow Connector 30"/>
              <p:cNvCxnSpPr/>
              <p:nvPr/>
            </p:nvCxnSpPr>
            <p:spPr>
              <a:xfrm>
                <a:off x="2667000" y="21717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667000" y="40005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stCxn id="54" idx="3"/>
              </p:cNvCxnSpPr>
              <p:nvPr/>
            </p:nvCxnSpPr>
            <p:spPr>
              <a:xfrm>
                <a:off x="4495800" y="2171700"/>
                <a:ext cx="685747" cy="48166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/>
              <p:cNvCxnSpPr>
                <a:stCxn id="55" idx="3"/>
              </p:cNvCxnSpPr>
              <p:nvPr/>
            </p:nvCxnSpPr>
            <p:spPr>
              <a:xfrm flipV="1">
                <a:off x="4495800" y="3521721"/>
                <a:ext cx="685747" cy="478779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2661711" y="3300676"/>
                <a:ext cx="2519836" cy="17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661764" y="2866428"/>
                <a:ext cx="2519836" cy="17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7391400" y="25146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6705600" y="30861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8534400" y="30861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5181600" y="2516335"/>
                <a:ext cx="1524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Point-to-point</a:t>
                </a:r>
              </a:p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Multiplication &amp; Division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181600" y="2512866"/>
                <a:ext cx="576072" cy="568898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181600" y="3085233"/>
                <a:ext cx="576072" cy="570633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181547" y="2513009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1600" y="2800346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181600" y="3087683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181600" y="3375021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0972" y="3006016"/>
                <a:ext cx="143238" cy="163048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8133" y="2778732"/>
                <a:ext cx="198095" cy="173714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595" y="4076700"/>
              <a:ext cx="274284" cy="27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09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FDE2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85" y="4828075"/>
            <a:ext cx="103619" cy="175238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827804" y="25153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27804" y="43441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37" y="2965751"/>
            <a:ext cx="146285" cy="242286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3142004" y="3086894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142004" y="4915694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54" idx="3"/>
          </p:cNvCxnSpPr>
          <p:nvPr/>
        </p:nvCxnSpPr>
        <p:spPr>
          <a:xfrm>
            <a:off x="4970804" y="3086894"/>
            <a:ext cx="685747" cy="48166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55" idx="3"/>
          </p:cNvCxnSpPr>
          <p:nvPr/>
        </p:nvCxnSpPr>
        <p:spPr>
          <a:xfrm flipV="1">
            <a:off x="4970804" y="4436915"/>
            <a:ext cx="685747" cy="4787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136715" y="4215870"/>
            <a:ext cx="2519836" cy="17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136768" y="3781622"/>
            <a:ext cx="2519836" cy="17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608604" y="4002734"/>
            <a:ext cx="3048000" cy="15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866404" y="34297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180604" y="4001294"/>
            <a:ext cx="685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009404" y="4001294"/>
            <a:ext cx="685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56604" y="3431529"/>
            <a:ext cx="1524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Point-to-point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&amp; Division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56604" y="3428060"/>
            <a:ext cx="576072" cy="56889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56604" y="4000427"/>
            <a:ext cx="576072" cy="5706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56551" y="3428203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56604" y="3715540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56604" y="4002877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56604" y="4290215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76" y="3921210"/>
            <a:ext cx="143238" cy="16304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137" y="3693926"/>
            <a:ext cx="198095" cy="17371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28" y="3924300"/>
            <a:ext cx="195048" cy="17371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95" y="4076700"/>
            <a:ext cx="274284" cy="2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3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Equalizer Execution Time Comparison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38" y="3025294"/>
            <a:ext cx="5825524" cy="1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2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Equalizer Execution Time Comparison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38" y="3025294"/>
            <a:ext cx="5825524" cy="1952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84220" y="4408754"/>
            <a:ext cx="4183380" cy="330886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3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10262" y="2459504"/>
            <a:ext cx="937147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/>
              <a:t>Static Multipath </a:t>
            </a:r>
            <a:r>
              <a:rPr lang="en-US" sz="6000" dirty="0" smtClean="0"/>
              <a:t>Testing</a:t>
            </a:r>
          </a:p>
          <a:p>
            <a:pPr algn="ctr"/>
            <a:r>
              <a:rPr lang="en-US" sz="6000" dirty="0" smtClean="0"/>
              <a:t>and Performance Comparison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889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Multipath Test Setup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45433" y="5977185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45433" y="3944772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85067" y="2889183"/>
            <a:ext cx="898764" cy="21111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>
            <a:endCxn id="15" idx="1"/>
          </p:cNvCxnSpPr>
          <p:nvPr/>
        </p:nvCxnSpPr>
        <p:spPr>
          <a:xfrm>
            <a:off x="4378569" y="4550980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78569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0754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32773" y="2889183"/>
            <a:ext cx="898764" cy="21111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>
            <a:stCxn id="13" idx="0"/>
          </p:cNvCxnSpPr>
          <p:nvPr/>
        </p:nvCxnSpPr>
        <p:spPr>
          <a:xfrm flipH="1" flipV="1">
            <a:off x="6019110" y="4600912"/>
            <a:ext cx="97792" cy="35948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92778" y="4960396"/>
            <a:ext cx="64824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6727" y="6502123"/>
            <a:ext cx="1438923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18203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9481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6936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94791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7" idx="3"/>
            <a:endCxn id="18" idx="1"/>
          </p:cNvCxnSpPr>
          <p:nvPr/>
        </p:nvCxnSpPr>
        <p:spPr>
          <a:xfrm>
            <a:off x="7255700" y="4550980"/>
            <a:ext cx="53909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55700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56808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94791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18203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Elbow Connector 23"/>
          <p:cNvCxnSpPr>
            <a:stCxn id="23" idx="0"/>
            <a:endCxn id="17" idx="2"/>
          </p:cNvCxnSpPr>
          <p:nvPr/>
        </p:nvCxnSpPr>
        <p:spPr>
          <a:xfrm rot="5400000" flipH="1" flipV="1">
            <a:off x="5823231" y="4544716"/>
            <a:ext cx="527441" cy="143873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2" idx="0"/>
            <a:endCxn id="17" idx="2"/>
          </p:cNvCxnSpPr>
          <p:nvPr/>
        </p:nvCxnSpPr>
        <p:spPr>
          <a:xfrm rot="16200000" flipV="1">
            <a:off x="7261525" y="4545155"/>
            <a:ext cx="527441" cy="14378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1" idx="0"/>
            <a:endCxn id="17" idx="2"/>
          </p:cNvCxnSpPr>
          <p:nvPr/>
        </p:nvCxnSpPr>
        <p:spPr>
          <a:xfrm rot="5400000" flipH="1" flipV="1">
            <a:off x="6542533" y="5264019"/>
            <a:ext cx="527441" cy="12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28" idx="1"/>
          </p:cNvCxnSpPr>
          <p:nvPr/>
        </p:nvCxnSpPr>
        <p:spPr>
          <a:xfrm>
            <a:off x="5816967" y="4550980"/>
            <a:ext cx="53984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356808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94791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31473" y="4035771"/>
            <a:ext cx="3948397" cy="245662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692788" y="4357442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692788" y="4614609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692788" y="4228858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692788" y="4486025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692788" y="4743193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692788" y="4871777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060463" y="2889183"/>
            <a:ext cx="898764" cy="35373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Splitter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87837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</a:p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Analyzer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918203" y="288918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Preamble Scrubber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5816967" y="3338565"/>
            <a:ext cx="34158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378569" y="3338565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540945" y="2491159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382789" y="3654333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Connector 43"/>
          <p:cNvCxnSpPr>
            <a:stCxn id="43" idx="2"/>
          </p:cNvCxnSpPr>
          <p:nvPr/>
        </p:nvCxnSpPr>
        <p:spPr>
          <a:xfrm>
            <a:off x="8776294" y="3905674"/>
            <a:ext cx="221678" cy="25735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27828" y="5118875"/>
            <a:ext cx="802718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15075" y="3032857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Elbow Connector 46"/>
          <p:cNvCxnSpPr>
            <a:stCxn id="45" idx="3"/>
          </p:cNvCxnSpPr>
          <p:nvPr/>
        </p:nvCxnSpPr>
        <p:spPr>
          <a:xfrm flipV="1">
            <a:off x="4330546" y="4614610"/>
            <a:ext cx="228087" cy="629936"/>
          </a:xfrm>
          <a:prstGeom prst="bentConnector2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42" idx="3"/>
          </p:cNvCxnSpPr>
          <p:nvPr/>
        </p:nvCxnSpPr>
        <p:spPr>
          <a:xfrm rot="16200000" flipV="1">
            <a:off x="4131136" y="2813648"/>
            <a:ext cx="628826" cy="235190"/>
          </a:xfrm>
          <a:prstGeom prst="bentConnector2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400321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 TX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39054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76908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Straight Arrow Connector 51"/>
          <p:cNvCxnSpPr>
            <a:stCxn id="50" idx="3"/>
            <a:endCxn id="51" idx="1"/>
          </p:cNvCxnSpPr>
          <p:nvPr/>
        </p:nvCxnSpPr>
        <p:spPr>
          <a:xfrm>
            <a:off x="6737818" y="1935282"/>
            <a:ext cx="53909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3"/>
            <a:endCxn id="54" idx="1"/>
          </p:cNvCxnSpPr>
          <p:nvPr/>
        </p:nvCxnSpPr>
        <p:spPr>
          <a:xfrm>
            <a:off x="5299085" y="1935282"/>
            <a:ext cx="53984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838926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Multipath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76908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Elbow Connector 55"/>
          <p:cNvCxnSpPr>
            <a:stCxn id="55" idx="3"/>
            <a:endCxn id="37" idx="1"/>
          </p:cNvCxnSpPr>
          <p:nvPr/>
        </p:nvCxnSpPr>
        <p:spPr>
          <a:xfrm flipH="1">
            <a:off x="2060463" y="1935282"/>
            <a:ext cx="6115209" cy="2722594"/>
          </a:xfrm>
          <a:prstGeom prst="bentConnector5">
            <a:avLst>
              <a:gd name="adj1" fmla="val -3738"/>
              <a:gd name="adj2" fmla="val 20173"/>
              <a:gd name="adj3" fmla="val 103738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8" idx="2"/>
          </p:cNvCxnSpPr>
          <p:nvPr/>
        </p:nvCxnSpPr>
        <p:spPr>
          <a:xfrm>
            <a:off x="2667352" y="1854241"/>
            <a:ext cx="228248" cy="51007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108544" y="1546464"/>
            <a:ext cx="1117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Distorted 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1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Multipath Test Setup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45433" y="5977185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45433" y="3944772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85067" y="2889183"/>
            <a:ext cx="898764" cy="21111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>
            <a:endCxn id="15" idx="1"/>
          </p:cNvCxnSpPr>
          <p:nvPr/>
        </p:nvCxnSpPr>
        <p:spPr>
          <a:xfrm>
            <a:off x="4378569" y="4550980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78569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0754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32773" y="2889183"/>
            <a:ext cx="898764" cy="21111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>
            <a:stCxn id="13" idx="0"/>
          </p:cNvCxnSpPr>
          <p:nvPr/>
        </p:nvCxnSpPr>
        <p:spPr>
          <a:xfrm flipH="1" flipV="1">
            <a:off x="6019110" y="4600912"/>
            <a:ext cx="97792" cy="35948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92778" y="4960396"/>
            <a:ext cx="64824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6727" y="6502123"/>
            <a:ext cx="1438923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18203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9481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6936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94791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7" idx="3"/>
            <a:endCxn id="18" idx="1"/>
          </p:cNvCxnSpPr>
          <p:nvPr/>
        </p:nvCxnSpPr>
        <p:spPr>
          <a:xfrm>
            <a:off x="7255700" y="4550980"/>
            <a:ext cx="53909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55700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56808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94791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18203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Elbow Connector 23"/>
          <p:cNvCxnSpPr>
            <a:stCxn id="23" idx="0"/>
            <a:endCxn id="17" idx="2"/>
          </p:cNvCxnSpPr>
          <p:nvPr/>
        </p:nvCxnSpPr>
        <p:spPr>
          <a:xfrm rot="5400000" flipH="1" flipV="1">
            <a:off x="5823231" y="4544716"/>
            <a:ext cx="527441" cy="143873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2" idx="0"/>
            <a:endCxn id="17" idx="2"/>
          </p:cNvCxnSpPr>
          <p:nvPr/>
        </p:nvCxnSpPr>
        <p:spPr>
          <a:xfrm rot="16200000" flipV="1">
            <a:off x="7261525" y="4545155"/>
            <a:ext cx="527441" cy="14378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1" idx="0"/>
            <a:endCxn id="17" idx="2"/>
          </p:cNvCxnSpPr>
          <p:nvPr/>
        </p:nvCxnSpPr>
        <p:spPr>
          <a:xfrm rot="5400000" flipH="1" flipV="1">
            <a:off x="6542533" y="5264019"/>
            <a:ext cx="527441" cy="12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28" idx="1"/>
          </p:cNvCxnSpPr>
          <p:nvPr/>
        </p:nvCxnSpPr>
        <p:spPr>
          <a:xfrm>
            <a:off x="5816967" y="4550980"/>
            <a:ext cx="53984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356808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94791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31473" y="4035771"/>
            <a:ext cx="3948397" cy="245662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692788" y="4357442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692788" y="4614609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692788" y="4228858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692788" y="4486025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692788" y="4743193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692788" y="4871777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060463" y="2889183"/>
            <a:ext cx="898764" cy="35373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Splitter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87837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</a:p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Analyzer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918203" y="288918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Preamble Scrubber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5816967" y="3338565"/>
            <a:ext cx="34158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378569" y="3338565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540945" y="2491159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382789" y="3654333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Connector 43"/>
          <p:cNvCxnSpPr>
            <a:stCxn id="43" idx="2"/>
          </p:cNvCxnSpPr>
          <p:nvPr/>
        </p:nvCxnSpPr>
        <p:spPr>
          <a:xfrm>
            <a:off x="8776294" y="3905674"/>
            <a:ext cx="221678" cy="25735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27828" y="5118875"/>
            <a:ext cx="802718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15075" y="3032857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Elbow Connector 46"/>
          <p:cNvCxnSpPr>
            <a:stCxn id="45" idx="3"/>
          </p:cNvCxnSpPr>
          <p:nvPr/>
        </p:nvCxnSpPr>
        <p:spPr>
          <a:xfrm flipV="1">
            <a:off x="4330546" y="4614610"/>
            <a:ext cx="228087" cy="629936"/>
          </a:xfrm>
          <a:prstGeom prst="bentConnector2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42" idx="3"/>
          </p:cNvCxnSpPr>
          <p:nvPr/>
        </p:nvCxnSpPr>
        <p:spPr>
          <a:xfrm rot="16200000" flipV="1">
            <a:off x="4131136" y="2813648"/>
            <a:ext cx="628826" cy="235190"/>
          </a:xfrm>
          <a:prstGeom prst="bentConnector2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400321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 TX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39054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76908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Straight Arrow Connector 51"/>
          <p:cNvCxnSpPr>
            <a:stCxn id="50" idx="3"/>
            <a:endCxn id="51" idx="1"/>
          </p:cNvCxnSpPr>
          <p:nvPr/>
        </p:nvCxnSpPr>
        <p:spPr>
          <a:xfrm>
            <a:off x="6737818" y="1935282"/>
            <a:ext cx="53909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3"/>
            <a:endCxn id="54" idx="1"/>
          </p:cNvCxnSpPr>
          <p:nvPr/>
        </p:nvCxnSpPr>
        <p:spPr>
          <a:xfrm>
            <a:off x="5299085" y="1935282"/>
            <a:ext cx="53984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838926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Multipath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76908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Elbow Connector 55"/>
          <p:cNvCxnSpPr>
            <a:stCxn id="55" idx="3"/>
            <a:endCxn id="37" idx="1"/>
          </p:cNvCxnSpPr>
          <p:nvPr/>
        </p:nvCxnSpPr>
        <p:spPr>
          <a:xfrm flipH="1">
            <a:off x="2060463" y="1935282"/>
            <a:ext cx="6115209" cy="2722594"/>
          </a:xfrm>
          <a:prstGeom prst="bentConnector5">
            <a:avLst>
              <a:gd name="adj1" fmla="val -3738"/>
              <a:gd name="adj2" fmla="val 20173"/>
              <a:gd name="adj3" fmla="val 103738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8" idx="2"/>
          </p:cNvCxnSpPr>
          <p:nvPr/>
        </p:nvCxnSpPr>
        <p:spPr>
          <a:xfrm>
            <a:off x="2667352" y="1854241"/>
            <a:ext cx="228248" cy="51007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108544" y="1546464"/>
            <a:ext cx="1117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Distorted 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493253" y="1655966"/>
            <a:ext cx="2871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blind equalizer was available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6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1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136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200"/>
            <a:ext cx="4874401" cy="38958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01" y="1524000"/>
            <a:ext cx="5183999" cy="13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2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136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200"/>
            <a:ext cx="4874401" cy="3895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7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2743200"/>
            <a:ext cx="4874401" cy="3895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00" y="1524000"/>
            <a:ext cx="5183999" cy="13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3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136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200"/>
            <a:ext cx="4874401" cy="3895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199"/>
            <a:ext cx="4874401" cy="3895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01" y="1524000"/>
            <a:ext cx="5183999" cy="1397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3060435"/>
            <a:ext cx="4346448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equalizers have a 2-3 dB spread</a:t>
            </a:r>
          </a:p>
          <a:p>
            <a:endParaRPr lang="en-US" dirty="0" smtClean="0"/>
          </a:p>
          <a:p>
            <a:r>
              <a:rPr lang="en-US" dirty="0" smtClean="0"/>
              <a:t>ZF, MMSE and FDE1 consistently perform well</a:t>
            </a:r>
          </a:p>
          <a:p>
            <a:endParaRPr lang="en-US" dirty="0" smtClean="0"/>
          </a:p>
          <a:p>
            <a:r>
              <a:rPr lang="en-US" dirty="0" smtClean="0"/>
              <a:t>CMA and FDE2 perform either the best or worst depending on the channel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FDE1 is recommended, marking the best tradeoff between performance and computational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Investigate GPU implementation of </a:t>
            </a:r>
            <a:r>
              <a:rPr lang="en-US" dirty="0" smtClean="0"/>
              <a:t>a </a:t>
            </a:r>
            <a:r>
              <a:rPr lang="en-US" dirty="0"/>
              <a:t>maximum likelihood sequence </a:t>
            </a:r>
            <a:r>
              <a:rPr lang="en-US" dirty="0" smtClean="0"/>
              <a:t>estimator (MSLE) for SOQPSK-TG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Investigate </a:t>
            </a:r>
            <a:r>
              <a:rPr lang="en-US" dirty="0" smtClean="0"/>
              <a:t>using a Levinson-Durbin algorithm that leverages both the </a:t>
            </a:r>
            <a:r>
              <a:rPr lang="en-US" dirty="0" err="1" smtClean="0"/>
              <a:t>Toeplitz</a:t>
            </a:r>
            <a:r>
              <a:rPr lang="en-US" dirty="0" smtClean="0"/>
              <a:t> and sparse properties of      and the sparseness of     for the ZF and MMSE equalizer</a:t>
            </a:r>
          </a:p>
          <a:p>
            <a:endParaRPr lang="en-US" dirty="0"/>
          </a:p>
          <a:p>
            <a:r>
              <a:rPr lang="en-US" dirty="0" smtClean="0"/>
              <a:t>Process data from flights at Edwards AFB in April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33" y="3717067"/>
            <a:ext cx="292267" cy="24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67" y="3678666"/>
            <a:ext cx="187733" cy="3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7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2.4597"/>
  <p:tag name="OUTPUTDPI" val="1200"/>
  <p:tag name="LATEXADDIN" val="\documentclass{article}&#10;\usepackage{amsmath}&#10;\pagestyle{empty}&#10;\begin{document}&#10;&#10;$\hat{\mathbf{b}}_\text{FDE1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05.2118"/>
  <p:tag name="OUTPUTDPI" val="1200"/>
  <p:tag name="LATEXADDIN" val="\documentclass{article}&#10;\usepackage{amsmath}&#10;\pagestyle{empty}&#10;\begin{document}&#10;&#10;$\hat{\mathbf{b}}_\text{CMA}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71.9535"/>
  <p:tag name="OUTPUTDPI" val="1200"/>
  <p:tag name="LATEXADDIN" val="\documentclass{article}&#10;\usepackage{amsmath}&#10;\pagestyle{empty}&#10;\begin{document}&#10;&#10;$\hat{\mathbf{b}}_\text{MMSE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94.9756"/>
  <p:tag name="OUTPUTDPI" val="1200"/>
  <p:tag name="LATEXADDIN" val="\documentclass{article}&#10;\usepackage{amsmath}&#10;\pagestyle{empty}&#10;\begin{document}&#10;&#10;$\hat{\mathbf{b}}_\text{ZF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&#10;$\mathbf{c}_\text{ZF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&#10;$\mathbf{c}_\text{MMSE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289.4638"/>
  <p:tag name="OUTPUTDPI" val="1200"/>
  <p:tag name="LATEXADDIN" val="\documentclass{article}&#10;\usepackage{amsmath}&#10;\pagestyle{empty}&#10;\begin{document}&#10;&#10;&#10;$\mathbf{c}_\text{CMA}$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3.4571"/>
  <p:tag name="OUTPUTDPI" val="1200"/>
  <p:tag name="LATEXADDIN" val="\documentclass{article}&#10;\usepackage{amsmath}&#10;\pagestyle{empty}&#10;\begin{document}&#10;&#10;&#10;$\mathbf{C}_\text{FDE1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6.4567"/>
  <p:tag name="OUTPUTDPI" val="1200"/>
  <p:tag name="LATEXADDIN" val="\documentclass{article}&#10;\usepackage{amsmath}&#10;\pagestyle{empty}&#10;\begin{document}&#10;&#10;&#10;$\mathbf{C}_\text{FDE2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597.6753"/>
  <p:tag name="OUTPUTDPI" val="1200"/>
  <p:tag name="LATEXADDIN" val="\documentclass{article}&#10;\usepackage{amsmath}&#10;\pagestyle{empty}&#10;\begin{document}&#10;&#10;&#10;$\mathbf{R}_{\hat{h}} \mathbf{c}_\text{ZF} = \hat{\mathbf{g}}$&#10;&#10;\end{document}"/>
  <p:tag name="IGUANATEXSIZE" val="28"/>
  <p:tag name="IGUANATEXCURSOR" val="16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1379"/>
  <p:tag name="ORIGINALWIDTH" val="954.6306"/>
  <p:tag name="OUTPUTDPI" val="1200"/>
  <p:tag name="LATEXADDIN" val="\documentclass{article}&#10;\usepackage{amsmath}&#10;\usepackage{mathrsfs,amsmath}&#10;\interdisplaylinepenalty=2500&#10;\usepackage{cite}&#10;\usepackage{dcolumn}&#10;\usepackage{times}&#10;\usepackage{fancyhdr}&#10;\usepackage{setspace}&#10;\usepackage{rotating}&#10;\usepackage{pdflscape}&#10;\usepackage{epstopdf}&#10;\usepackage{booktabs}&#10;\usepackage{nicefrac}&#10;\usepackage{mathtools}&#10;\usepackage{listings}&#10;\usepackage{amsmath}&#10;\pagestyle{empty}&#10;\begin{document}&#10;&#10;&#10;$\mathbf{c}_\text{ZF} = &#10;\begin{bmatrix}&#10;c_\text{ZF}(-L_1) \\ \vdots \\ c_\text{ZF}(0) \\ \vdots \\ c_\text{ZF}(L_2)&#10;\end{bmatrix}$&#10;&#10;\end{document}"/>
  <p:tag name="IGUANATEXSIZE" val="20"/>
  <p:tag name="IGUANATEXCURSOR" val="56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42.6321"/>
  <p:tag name="ORIGINALWIDTH" val="824.8969"/>
  <p:tag name="OUTPUTDPI" val="1200"/>
  <p:tag name="LATEXADDIN" val="\documentclass{article}&#10;\usepackage{amsmath}&#10;\pagestyle{empty}&#10;\begin{document}&#10;&#10;$\hat{\mathbf{g}} = &#10;\begin{bmatrix} \hat{h}^\ast(L_1) \\ \vdots \\ \hat{h}^\ast(0) \\ \vdots \\ \hat{h}^\ast(-L_2)  \end{bmatrix}$&#10;&#10;&#10;\end{document}"/>
  <p:tag name="IGUANATEXSIZE" val="20"/>
  <p:tag name="IGUANATEXCURSOR" val="21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2.1635"/>
  <p:tag name="ORIGINALWIDTH" val="2854.893"/>
  <p:tag name="OUTPUTDPI" val="1200"/>
  <p:tag name="LATEXADDIN" val="\documentclass{article}&#10;\usepackage{amsmath}&#10;\pagestyle{empty}&#10;\begin{document}&#10;&#10;$\mathbf{R}_{\hat{h}} = &#10;  \begin{bmatrix}&#10;  r_{\hat{h}}(0)   &amp; r^\ast_{\hat{h}}(1) &amp; \cdots  &amp; r^\ast_{\hat{h}}(L_{eq}-1)   \\&#10;  r_{\hat{h}}(1)    &amp; r_{\hat{h}}(0)  &amp; \cdots  &amp; r^\ast_{\hat{h}}(L_{eq}-2)   \\&#10;  \vdots      &amp; \vdots    &amp; \ddots  &amp;          \\&#10;  r_{\hat{h}}(L_{eq}-1) &amp; r_{\hat{h}}(L_{eq}-2) &amp; \cdots &amp; r_{\hat{h}}(0)     &#10; \end{bmatrix}$&#10;&#10;&#10;\end{document}"/>
  <p:tag name="IGUANATEXSIZE" val="20"/>
  <p:tag name="IGUANATEXCURSOR" val="4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283"/>
  <p:tag name="ORIGINALWIDTH" val="1703.037"/>
  <p:tag name="OUTPUTDPI" val="1200"/>
  <p:tag name="LATEXADDIN" val="\documentclass{article}&#10;\usepackage{amsmath}&#10;\pagestyle{empty}&#10;\begin{document}&#10;&#10;&#10;$r_{\hat{h}}(k) = \sum_{n=-N_1}^{N_2} \hat{h}(n) \hat{h}^\ast(n-k)$&#10;&#10;\end{document}"/>
  <p:tag name="IGUANATEXSIZE" val="20"/>
  <p:tag name="IGUANATEXCURSOR" val="14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709.4113"/>
  <p:tag name="OUTPUTDPI" val="1200"/>
  <p:tag name="LATEXADDIN" val="\documentclass{article}&#10;\usepackage{amsmath}&#10;\pagestyle{empty}&#10;\begin{document}&#10;&#10;$\mathbf{R} \mathbf{c}_\text{MMSE} = \hat{\mathbf{g}}$&#10;&#10;&#10;\end{document}"/>
  <p:tag name="IGUANATEXSIZE" val="28"/>
  <p:tag name="IGUANATEXCURSOR" val="15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.7319"/>
  <p:tag name="ORIGINALWIDTH" val="794.9006"/>
  <p:tag name="OUTPUTDPI" val="1200"/>
  <p:tag name="LATEXADDIN" val="\documentclass{article}&#10;\usepackage{amsmath}&#10;\pagestyle{empty}&#10;\begin{document}&#10;&#10;$\mathbf{R} = &#10;\mathbf{R}_{\hat{h}} + \hat{\sigma}^2_w \mathbf{I}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8879"/>
  <p:tag name="ORIGINALWIDTH" val="1353.581"/>
  <p:tag name="OUTPUTDPI" val="1200"/>
  <p:tag name="LATEXADDIN" val="\documentclass{article}&#10;\usepackage{amsmath}&#10;\pagestyle{empty}&#10;\begin{document}&#10;&#10;$\mathbf{c}_\text{MMSE} = &#10;\begin{bmatrix}&#10;c_\text{MMSE}(-L_1) \\ \vdots \\ c_\text{MMSE}(0) \\ \vdots \\ c_\text{MMSE}(L_2)&#10;\end{bmatrix}$&#10;&#10;&#10;\end{document}"/>
  <p:tag name="IGUANATEXSIZE" val="20"/>
  <p:tag name="IGUANATEXCURSOR" val="23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42.6321"/>
  <p:tag name="ORIGINALWIDTH" val="824.8969"/>
  <p:tag name="OUTPUTDPI" val="1200"/>
  <p:tag name="LATEXADDIN" val="\documentclass{article}&#10;\usepackage{amsmath}&#10;\pagestyle{empty}&#10;\begin{document}&#10;&#10;$\hat{\mathbf{g}} = &#10;\begin{bmatrix} \hat{h}^\ast(L_1) \\ \vdots \\ \hat{h}^\ast(0) \\ \vdots \\ \hat{h}^\ast(-L_2)  \end{bmatrix}$&#10;&#10;&#10;\end{document}"/>
  <p:tag name="IGUANATEXSIZE" val="20"/>
  <p:tag name="IGUANATEXCURSOR" val="21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2.1635"/>
  <p:tag name="ORIGINALWIDTH" val="2854.893"/>
  <p:tag name="OUTPUTDPI" val="1200"/>
  <p:tag name="LATEXADDIN" val="\documentclass{article}&#10;\usepackage{amsmath}&#10;\pagestyle{empty}&#10;\begin{document}&#10;&#10;$\mathbf{R}_{\hat{h}} = &#10;  \begin{bmatrix}&#10;  r_{\hat{h}}(0)   &amp; r^\ast_{\hat{h}}(1) &amp; \cdots  &amp; r^\ast_{\hat{h}}(L_{eq}-1)   \\&#10;  r_{\hat{h}}(1)    &amp; r_{\hat{h}}(0)  &amp; \cdots  &amp; r^\ast_{\hat{h}}(L_{eq}-2)   \\&#10;  \vdots      &amp; \vdots    &amp; \ddots  &amp;          \\&#10;  r_{\hat{h}}(L_{eq}-1) &amp; r_{\hat{h}}(L_{eq}-2) &amp; \cdots &amp; r_{\hat{h}}(0)     &#10; \end{bmatrix}$&#10;&#10;&#10;\end{document}"/>
  <p:tag name="IGUANATEXSIZE" val="20"/>
  <p:tag name="IGUANATEXCURSOR" val="4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283"/>
  <p:tag name="ORIGINALWIDTH" val="1703.037"/>
  <p:tag name="OUTPUTDPI" val="1200"/>
  <p:tag name="LATEXADDIN" val="\documentclass{article}&#10;\usepackage{amsmath}&#10;\pagestyle{empty}&#10;\begin{document}&#10;&#10;&#10;$r_{\hat{h}}(k) = \sum_{n=-N_1}^{N_2} \hat{h}(n) \hat{h}^\ast(n-k)$&#10;&#10;\end{document}"/>
  <p:tag name="IGUANATEXSIZE" val="20"/>
  <p:tag name="IGUANATEXCURSOR" val="14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2.1635"/>
  <p:tag name="ORIGINALWIDTH" val="2854.893"/>
  <p:tag name="OUTPUTDPI" val="1200"/>
  <p:tag name="LATEXADDIN" val="\documentclass{article}&#10;\usepackage{amsmath}&#10;\pagestyle{empty}&#10;\begin{document}&#10;&#10;$\mathbf{R}_{\hat{h}} = &#10;  \begin{bmatrix}&#10;  r_{\hat{h}}(0)   &amp; r^\ast_{\hat{h}}(1) &amp; \cdots  &amp; r^\ast_{\hat{h}}(L_{eq}-1)   \\&#10;  r_{\hat{h}}(1)    &amp; r_{\hat{h}}(0)  &amp; \cdots  &amp; r^\ast_{\hat{h}}(L_{eq}-2)   \\&#10;  \vdots      &amp; \vdots    &amp; \ddots  &amp;          \\&#10;  r_{\hat{h}}(L_{eq}-1) &amp; r_{\hat{h}}(L_{eq}-2) &amp; \cdots &amp; r_{\hat{h}}(0)     &#10; \end{bmatrix}$&#10;&#10;&#10;\end{document}"/>
  <p:tag name="IGUANATEXSIZE" val="20"/>
  <p:tag name="IGUANATEXCURSOR" val="4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283"/>
  <p:tag name="ORIGINALWIDTH" val="2941.132"/>
  <p:tag name="OUTPUTDPI" val="1200"/>
  <p:tag name="LATEXADDIN" val="\documentclass{article}&#10;\usepackage{amsmath}&#10;\pagestyle{empty}&#10;\begin{document}&#10;&#10;&#10;$r_{\hat{h}}(k) = \sum_{n=-N_1}^{N_2} \hat{h}(n) \hat{h}^\ast(n-k)\quad$&#10;for&#10;$\quad-37 \leq k \leq 37$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2.6621"/>
  <p:tag name="ORIGINALWIDTH" val="2790.401"/>
  <p:tag name="OUTPUTDPI" val="1200"/>
  <p:tag name="LATEXADDIN" val="\documentclass{article}&#10;\usepackage{amsmath}&#10;\pagestyle{empty}&#10;\begin{document}&#10;&#10;$\mathbf{R} = &#10;  \begin{bmatrix}&#10;  r_{\hat{h}}(0) + \hat{\sigma}^2_w   &amp; r^\ast_{\hat{h}}(1) &amp; \cdots  &amp; r^\ast_{\hat{h}}(L_{eq}-1)   \\&#10;  r_{\hat{h}}(1)    &amp; r_{\hat{h}}(0) + \hat{\sigma}^2_w  &amp; \cdots  &amp; r^\ast_{\hat{h}}(L_{eq}-2)   \\&#10;  \vdots      &amp; \vdots    &amp; \ddots  &amp;          \\&#10;  r_{\hat{h}}(L_{eq}-1) &amp; r_{\hat{h}}(L_{eq}-2) &amp; \cdots &amp; r_{\hat{h}}(0) + \hat{\sigma}^2_w     &#10; \end{bmatrix}$&#10;&#10;&#10;\end{document}"/>
  <p:tag name="IGUANATEXSIZE" val="20"/>
  <p:tag name="IGUANATEXCURSOR" val="4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3.2058"/>
  <p:tag name="ORIGINALWIDTH" val="1286.089"/>
  <p:tag name="OUTPUTDPI" val="1200"/>
  <p:tag name="LATEXADDIN" val="\documentclass{article}&#10;\usepackage{amsmath}&#10;\pagestyle{empty}&#10;\begin{document}&#10;&#10;\begin{align*}&#10;\text{Solve }\quad \mathbf{R}_{\hat{h}} \mathbf{c}_\text{ZF} &amp;= \hat{\mathbf{g}} \\&#10;\text{Invert } \quad \quad \mathbf{c}_\text{ZF} &amp;= \mathbf{R}_{\hat{h}}^{-1} \hat{\mathbf{g}}&#10;\end{align*}&#10;&#10;\end{document}"/>
  <p:tag name="IGUANATEXSIZE" val="28"/>
  <p:tag name="IGUANATEXCURSOR" val="2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4.9606"/>
  <p:tag name="ORIGINALWIDTH" val="1405.324"/>
  <p:tag name="OUTPUTDPI" val="1200"/>
  <p:tag name="LATEXADDIN" val="\documentclass{article}&#10;\usepackage{amsmath}&#10;\pagestyle{empty}&#10;\begin{document}&#10;&#10;\begin{align*}&#10;\text{Solve }\quad \mathbf{R} \mathbf{c}_\text{MMSE} &amp;= \hat{\mathbf{g}} \\&#10;\text{Invert } \; \; \quad \mathbf{c}_\text{MMSE} &amp;= \mathbf{R}^{-1} \hat{\mathbf{g}}&#10;\end{align*}&#10;&#10;\end{document}"/>
  <p:tag name="IGUANATEXSIZE" val="28"/>
  <p:tag name="IGUANATEXCURSOR" val="1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2.1635"/>
  <p:tag name="ORIGINALWIDTH" val="2854.893"/>
  <p:tag name="OUTPUTDPI" val="1200"/>
  <p:tag name="LATEXADDIN" val="\documentclass{article}&#10;\usepackage{amsmath}&#10;\pagestyle{empty}&#10;\begin{document}&#10;&#10;$\mathbf{R}_{\hat{h}} = &#10;  \begin{bmatrix}&#10;  r_{\hat{h}}(0)   &amp; r^\ast_{\hat{h}}(1) &amp; \cdots  &amp; r^\ast_{\hat{h}}(L_{eq}-1)   \\&#10;  r_{\hat{h}}(1)    &amp; r_{\hat{h}}(0)  &amp; \cdots  &amp; r^\ast_{\hat{h}}(L_{eq}-2)   \\&#10;  \vdots      &amp; \vdots    &amp; \ddots  &amp;          \\&#10;  r_{\hat{h}}(L_{eq}-1) &amp; r_{\hat{h}}(L_{eq}-2) &amp; \cdots &amp; r_{\hat{h}}(0)     &#10; \end{bmatrix}$&#10;&#10;&#10;\end{document}"/>
  <p:tag name="IGUANATEXSIZE" val="20"/>
  <p:tag name="IGUANATEXCURSOR" val="4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283"/>
  <p:tag name="ORIGINALWIDTH" val="2941.132"/>
  <p:tag name="OUTPUTDPI" val="1200"/>
  <p:tag name="LATEXADDIN" val="\documentclass{article}&#10;\usepackage{amsmath}&#10;\pagestyle{empty}&#10;\begin{document}&#10;&#10;&#10;$r_{\hat{h}}(k) = \sum_{n=-N_1}^{N_2} \hat{h}(n) \hat{h}^\ast(n-k)\quad$&#10;for&#10;$\quad-37 \leq k \leq 37$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2.6621"/>
  <p:tag name="ORIGINALWIDTH" val="2790.401"/>
  <p:tag name="OUTPUTDPI" val="1200"/>
  <p:tag name="LATEXADDIN" val="\documentclass{article}&#10;\usepackage{amsmath}&#10;\pagestyle{empty}&#10;\begin{document}&#10;&#10;$\mathbf{R} = &#10;  \begin{bmatrix}&#10;  r_{\hat{h}}(0) + \hat{\sigma}^2_w   &amp; r^\ast_{\hat{h}}(1) &amp; \cdots  &amp; r^\ast_{\hat{h}}(L_{eq}-1)   \\&#10;  r_{\hat{h}}(1)    &amp; r_{\hat{h}}(0) + \hat{\sigma}^2_w  &amp; \cdots  &amp; r^\ast_{\hat{h}}(L_{eq}-2)   \\&#10;  \vdots      &amp; \vdots    &amp; \ddots  &amp;          \\&#10;  r_{\hat{h}}(L_{eq}-1) &amp; r_{\hat{h}}(L_{eq}-2) &amp; \cdots &amp; r_{\hat{h}}(0) + \hat{\sigma}^2_w     &#10; \end{bmatrix}$&#10;&#10;&#10;\end{document}"/>
  <p:tag name="IGUANATEXSIZE" val="20"/>
  <p:tag name="IGUANATEXCURSOR" val="4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3.2058"/>
  <p:tag name="ORIGINALWIDTH" val="1286.089"/>
  <p:tag name="OUTPUTDPI" val="1200"/>
  <p:tag name="LATEXADDIN" val="\documentclass{article}&#10;\usepackage{amsmath}&#10;\pagestyle{empty}&#10;\begin{document}&#10;&#10;\begin{align*}&#10;\text{Solve }\quad \mathbf{R}_{\hat{h}} \mathbf{c}_\text{ZF} &amp;= \hat{\mathbf{g}} \\&#10;\text{Invert } \quad \quad \mathbf{c}_\text{ZF} &amp;= \mathbf{R}_{\hat{h}}^{-1} \hat{\mathbf{g}}&#10;\end{align*}&#10;&#10;\end{document}"/>
  <p:tag name="IGUANATEXSIZE" val="28"/>
  <p:tag name="IGUANATEXCURSOR" val="2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4.9606"/>
  <p:tag name="ORIGINALWIDTH" val="1405.324"/>
  <p:tag name="OUTPUTDPI" val="1200"/>
  <p:tag name="LATEXADDIN" val="\documentclass{article}&#10;\usepackage{amsmath}&#10;\pagestyle{empty}&#10;\begin{document}&#10;&#10;\begin{align*}&#10;\text{Solve }\quad \mathbf{R} \mathbf{c}_\text{MMSE} &amp;= \hat{\mathbf{g}} \\&#10;\text{Invert } \; \; \quad \mathbf{c}_\text{MMSE} &amp;= \mathbf{R}^{-1} \hat{\mathbf{g}}&#10;\end{align*}&#10;&#10;\end{document}"/>
  <p:tag name="IGUANATEXSIZE" val="28"/>
  <p:tag name="IGUANATEXCURSOR" val="1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709.4113"/>
  <p:tag name="OUTPUTDPI" val="1200"/>
  <p:tag name="LATEXADDIN" val="\documentclass{article}&#10;\usepackage{amsmath}&#10;\pagestyle{empty}&#10;\begin{document}&#10;&#10;$\mathbf{R} \mathbf{c}_\text{MMSE} = \hat{\mathbf{g}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102.7372"/>
  <p:tag name="OUTPUTDPI" val="1200"/>
  <p:tag name="LATEXADDIN" val="\documentclass{article}&#10;\usepackage{amsmath}&#10;\pagestyle{empty}&#10;\begin{document}&#10;&#10;$\mathbf{R}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4841"/>
  <p:tag name="ORIGINALWIDTH" val="842.8947"/>
  <p:tag name="OUTPUTDPI" val="1200"/>
  <p:tag name="LATEXADDIN" val="\documentclass{article}&#10;\usepackage{amsmath}&#10;\pagestyle{empty}&#10;\begin{document}&#10;&#10;$\mathbf{c}_\text{MMSE} = \mathbf{R}^{-1} \hat{\mathbf{g}}$&#10;&#10;&#10;\end{document}"/>
  <p:tag name="IGUANATEXSIZE" val="28"/>
  <p:tag name="IGUANATEXCURSOR" val="14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709.4113"/>
  <p:tag name="OUTPUTDPI" val="1200"/>
  <p:tag name="LATEXADDIN" val="\documentclass{article}&#10;\usepackage{amsmath}&#10;\pagestyle{empty}&#10;\begin{document}&#10;&#10;$\mathbf{R} \mathbf{c}_\text{MMSE} = \hat{\mathbf{g}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102.7372"/>
  <p:tag name="OUTPUTDPI" val="1200"/>
  <p:tag name="LATEXADDIN" val="\documentclass{article}&#10;\usepackage{amsmath}&#10;\pagestyle{empty}&#10;\begin{document}&#10;&#10;$\mathbf{R}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5.6393"/>
  <p:tag name="ORIGINALWIDTH" val="2977.128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 Algorithm    &amp; Data type &amp; Execution Time (ms) \\ \midrule&#10; Levinson Recursion  &amp; Real   &amp; 500      \\&#10; Levinson Recursion  &amp; Complex  &amp; 2500      \\&#10; LU Decomposition  &amp; Complex  &amp; 600      \\&#10; cuSolverSp   &amp; Complex &amp; 355.96    \\&#10; \bottomrule&#10;\end{tabular}&#10;\end{center}&#10;\label{tab:ZFMMSEtimingComparison}&#10;\end{table}&#10;&#10;\end{document}"/>
  <p:tag name="IGUANATEXSIZE" val="28"/>
  <p:tag name="IGUANATEXCURSOR" val="85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65.99173"/>
  <p:tag name="OUTPUTDPI" val="1200"/>
  <p:tag name="LATEXADDIN" val="\documentclass{article}&#10;\usepackage{amsmath}&#10;\pagestyle{empty}&#10;\begin{document}&#10;&#10;$\hat{\mathbf{g}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4841"/>
  <p:tag name="ORIGINALWIDTH" val="353.9557"/>
  <p:tag name="OUTPUTDPI" val="1200"/>
  <p:tag name="LATEXADDIN" val="\documentclass{article}&#10;\usepackage{amsmath}&#10;\pagestyle{empty}&#10;\begin{document}&#10;&#10;$\mathbf{R}_{\hat{h}\text{CRS}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$\mathbf{c}_\text{ZF}$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65.99173"/>
  <p:tag name="OUTPUTDPI" val="1200"/>
  <p:tag name="LATEXADDIN" val="\documentclass{article}&#10;\usepackage{amsmath}&#10;\pagestyle{empty}&#10;\begin{document}&#10;&#10;$\hat{\mathbf{g}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295.4631"/>
  <p:tag name="OUTPUTDPI" val="1200"/>
  <p:tag name="LATEXADDIN" val="\documentclass{article}&#10;\usepackage{amsmath}&#10;\pagestyle{empty}&#10;\begin{document}&#10;&#10;$\mathbf{R}_{\text{CRS}}$&#10;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$\mathbf{c}_\text{MMSE}$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1193.101"/>
  <p:tag name="OUTPUTDPI" val="1200"/>
  <p:tag name="LATEXADDIN" val="\documentclass{article}&#10;\usepackage{amsmath}&#10;\pagestyle{empty}&#10;\begin{document}&#10;&#10;&#10;$\mathbf{c}_\text{CMA}^{(b+1)} = \mathbf{c}_\text{CMA}^{(b)}-\mu \nabla J$&#10;&#10;\end{document}"/>
  <p:tag name="IGUANATEXSIZE" val="28"/>
  <p:tag name="IGUANATEXCURSOR" val="15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826.3967"/>
  <p:tag name="OUTPUTDPI" val="1200"/>
  <p:tag name="LATEXADDIN" val="\documentclass{article}&#10;\usepackage{amsmath}&#10;\pagestyle{empty}&#10;\begin{document}&#10;&#10;$\mathbf{c}_\text{CMA}^{(0)} = \mathbf{c}_\text{MMSE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7.2254"/>
  <p:tag name="ORIGINALWIDTH" val="3006.374"/>
  <p:tag name="OUTPUTDPI" val="1200"/>
  <p:tag name="LATEXADDIN" val="\documentclass{article}&#10;\usepackage{amsmath}&#10;\pagestyle{empty}&#10;\begin{document}&#10;&#10;$\nabla J(k) = \frac{1}{L_\text{pkt}} \sum^{L_\text{pkt}-1}_{m=0}  z(m) \tilde{r}^\ast(m-k), \quad -L_1 \leq k \leq L_2$&#10;&#10;&#10;\end{document}"/>
  <p:tag name="IGUANATEXSIZE" val="28"/>
  <p:tag name="IGUANATEXCURSOR" val="2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826.3967"/>
  <p:tag name="OUTPUTDPI" val="1200"/>
  <p:tag name="LATEXADDIN" val="\documentclass{article}&#10;\usepackage{amsmath}&#10;\pagestyle{empty}&#10;\begin{document}&#10;&#10;$\mathbf{c}_\text{CMA}^{(0)} = \mathbf{c}_\text{MMSE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4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4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7.1766"/>
  <p:tag name="ORIGINALWIDTH" val="2637.42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CMA Iteration Algorithm  &amp; Execution Time (ms) \\ \midrule&#10; $\nabla J$ directly   &amp; 421.317    \\&#10; Reformulating $\nabla J$ &amp; 88.774    \\    &#10; \bottomrule&#10;\end{tabular}&#10;\end{center}&#10;\label{tab:ZFMMSEtimingComparison}&#10;\end{table}&#10;&#10;\end{document}"/>
  <p:tag name="IGUANATEXSIZE" val="28"/>
  <p:tag name="IGUANATEXCURSOR" val="74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7.2254"/>
  <p:tag name="ORIGINALWIDTH" val="3006.374"/>
  <p:tag name="OUTPUTDPI" val="1200"/>
  <p:tag name="LATEXADDIN" val="\documentclass{article}&#10;\usepackage{amsmath}&#10;\pagestyle{empty}&#10;\begin{document}&#10;&#10;$\nabla J(k) = \frac{1}{L_\text{pkt}} \sum^{L_\text{pkt}-1}_{m=0}  z(m) \tilde{r}^\ast(m-k), \quad -L_1 \leq k \leq L_2$&#10;&#10;&#10;\end{document}"/>
  <p:tag name="IGUANATEXSIZE" val="28"/>
  <p:tag name="IGUANATEXCURSOR" val="13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72.4034"/>
  <p:tag name="OUTPUTDPI" val="1200"/>
  <p:tag name="LATEXADDIN" val="\documentclass{article}&#10;\usepackage{amsmath}&#10;\pagestyle{empty}&#10;\begin{document}&#10;&#10;$\rho(n) = \tilde{r}^\ast(-n)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26.3967"/>
  <p:tag name="ORIGINALWIDTH" val="1600.3"/>
  <p:tag name="OUTPUTDPI" val="1200"/>
  <p:tag name="LATEXADDIN" val="\documentclass{article}&#10;\usepackage{amsmath}&#10;\pagestyle{empty}&#10;\begin{document}&#10;&#10;\begin{align*}&#10;\gamma(n)  &amp;= \sum^{L_\text{pkt}-1}_{m=0} z(m) \rho(n-m) \nonumber \\&#10;    &amp;= \sum^{L_\text{pkt}-1}_{m=0} z(m) \tilde{r}^\ast(m-n),&#10;  \label{eq:CMA_conv_z_rho}&#10;\end{align*}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228"/>
  <p:tag name="ORIGINALWIDTH" val="1924.26"/>
  <p:tag name="OUTPUTDPI" val="1200"/>
  <p:tag name="LATEXADDIN" val="\documentclass{article}&#10;\usepackage{amsmath}&#10;\pagestyle{empty}&#10;\begin{document}&#10;&#10;$\nabla J(k) = \frac{1}{L_\text{pkt}} \gamma(k), \quad -L_1 \leq k \leq L_2$&#10;&#10;&#10;\end{document}"/>
  <p:tag name="IGUANATEXSIZE" val="28"/>
  <p:tag name="IGUANATEXCURSOR" val="11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7.2254"/>
  <p:tag name="ORIGINALWIDTH" val="3006.374"/>
  <p:tag name="OUTPUTDPI" val="1200"/>
  <p:tag name="LATEXADDIN" val="\documentclass{article}&#10;\usepackage{amsmath}&#10;\pagestyle{empty}&#10;\begin{document}&#10;&#10;$\nabla J(k) = \frac{1}{L_\text{pkt}} \sum^{L_\text{pkt}-1}_{m=0}  z(m) \tilde{r}^\ast(m-k), \quad -L_1 \leq k \leq L_2$&#10;&#10;&#10;\end{document}"/>
  <p:tag name="IGUANATEXSIZE" val="28"/>
  <p:tag name="IGUANATEXCURSOR" val="13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72.4034"/>
  <p:tag name="OUTPUTDPI" val="1200"/>
  <p:tag name="LATEXADDIN" val="\documentclass{article}&#10;\usepackage{amsmath}&#10;\pagestyle{empty}&#10;\begin{document}&#10;&#10;$\rho(n) = \tilde{r}^\ast(-n)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26.3967"/>
  <p:tag name="ORIGINALWIDTH" val="1600.3"/>
  <p:tag name="OUTPUTDPI" val="1200"/>
  <p:tag name="LATEXADDIN" val="\documentclass{article}&#10;\usepackage{amsmath}&#10;\pagestyle{empty}&#10;\begin{document}&#10;&#10;\begin{align*}&#10;\gamma(n)  &amp;= \sum^{L_\text{pkt}-1}_{m=0} z(m) \rho(n-m) \nonumber \\&#10;    &amp;= \sum^{L_\text{pkt}-1}_{m=0} z(m) \tilde{r}^\ast(m-n),&#10;  \label{eq:CMA_conv_z_rho}&#10;\end{align*}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228"/>
  <p:tag name="ORIGINALWIDTH" val="1924.26"/>
  <p:tag name="OUTPUTDPI" val="1200"/>
  <p:tag name="LATEXADDIN" val="\documentclass{article}&#10;\usepackage{amsmath}&#10;\pagestyle{empty}&#10;\begin{document}&#10;&#10;$\nabla J(k) = \frac{1}{L_\text{pkt}} \gamma(k), \quad -L_1 \leq k \leq L_2$&#10;&#10;&#10;\end{document}"/>
  <p:tag name="IGUANATEXSIZE" val="28"/>
  <p:tag name="IGUANATEXCURSOR" val="11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437.1953"/>
  <p:tag name="OUTPUTDPI" val="1200"/>
  <p:tag name="LATEXADDIN" val="\documentclass{article}&#10;\usepackage{amsmath}&#10;\pagestyle{empty}&#10;\begin{document}&#10;&#10;$L_\text{pkt}-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212.9734"/>
  <p:tag name="OUTPUTDPI" val="1200"/>
  <p:tag name="LATEXADDIN" val="\documentclass{article}&#10;\usepackage{amsmath}&#10;\pagestyle{empty}&#10;\begin{document}&#10;&#10;$-L_1$&#10;&#10;&#10;\end{document}"/>
  <p:tag name="IGUANATEXSIZE" val="24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24.4844"/>
  <p:tag name="OUTPUTDPI" val="1200"/>
  <p:tag name="LATEXADDIN" val="\documentclass{article}&#10;\usepackage{amsmath}&#10;\pagestyle{empty}&#10;\begin{document}&#10;&#10;$L_2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2228"/>
  <p:tag name="OUTPUTDPI" val="1200"/>
  <p:tag name="LATEXADDIN" val="\documentclass{article}&#10;\usepackage{amsmath}&#10;\pagestyle{empty}&#10;\begin{document}&#10;&#10;$z(n)$&#10;&#10;&#10;\end{document}"/>
  <p:tag name="IGUANATEXSIZE" val="24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1.2224"/>
  <p:tag name="OUTPUTDPI" val="1200"/>
  <p:tag name="LATEXADDIN" val="\documentclass{article}&#10;\usepackage{amsmath}&#10;\pagestyle{empty}&#10;\begin{document}&#10;&#10;$\rho(n)$&#10;&#10;&#10;\end{document}"/>
  <p:tag name="IGUANATEXSIZE" val="24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9.4713"/>
  <p:tag name="OUTPUTDPI" val="1200"/>
  <p:tag name="LATEXADDIN" val="\documentclass{article}&#10;\usepackage{amsmath}&#10;\pagestyle{empty}&#10;\begin{document}&#10;&#10;$\gamma(n)$&#10;&#10;&#10;\end{document}"/>
  <p:tag name="IGUANATEXSIZE" val="24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528.684"/>
  <p:tag name="OUTPUTDPI" val="1200"/>
  <p:tag name="LATEXADDIN" val="\documentclass{article}&#10;\usepackage{amsmath}&#10;\pagestyle{empty}&#10;\begin{document}&#10;&#10;$-L_\text{pkt}+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437.1953"/>
  <p:tag name="OUTPUTDPI" val="1200"/>
  <p:tag name="LATEXADDIN" val="\documentclass{article}&#10;\usepackage{amsmath}&#10;\pagestyle{empty}&#10;\begin{document}&#10;&#10;$L_\text{pkt}-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528.684"/>
  <p:tag name="OUTPUTDPI" val="1200"/>
  <p:tag name="LATEXADDIN" val="\documentclass{article}&#10;\usepackage{amsmath}&#10;\pagestyle{empty}&#10;\begin{document}&#10;&#10;$-L_\text{pkt}+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89.4638"/>
  <p:tag name="OUTPUTDPI" val="1200"/>
  <p:tag name="LATEXADDIN" val="\documentclass{article}&#10;\usepackage{amsmath}&#10;\pagestyle{empty}&#10;\begin{document}&#10;&#10;$\mathbf{c}_\text{CMA}^{(b)}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53.99323"/>
  <p:tag name="OUTPUTDPI" val="1200"/>
  <p:tag name="LATEXADDIN" val="\documentclass{article}&#10;\usepackage{amsmath}&#10;\pagestyle{empty}&#10;\begin{document}&#10;&#10;$\mathbf{z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3976"/>
  <p:tag name="ORIGINALWIDTH" val="59.99252"/>
  <p:tag name="OUTPUTDPI" val="1200"/>
  <p:tag name="LATEXADDIN" val="\documentclass{article}&#10;\usepackage{amsmath}&#10;\pagestyle{empty}&#10;\begin{document}&#10;&#10;$\mathbf{\rho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3976"/>
  <p:tag name="ORIGINALWIDTH" val="68.24149"/>
  <p:tag name="OUTPUTDPI" val="1200"/>
  <p:tag name="LATEXADDIN" val="\documentclass{article}&#10;\usepackage{amsmath}&#10;\pagestyle{empty}&#10;\begin{document}&#10;&#10;$\mu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51.031"/>
  <p:tag name="OUTPUTDPI" val="1200"/>
  <p:tag name="LATEXADDIN" val="\documentclass{article}&#10;\usepackage{amsmath}&#10;\pagestyle{empty}&#10;\begin{document}&#10;&#10;$\hat{S}_\text{FDE2}(e^{j\omega_k}) = \frac{\hat{H}^\ast(e^{j\omega_k}) \tilde{R}(e^{j\omega_k})}&#10;  {|\hat{H}(e^{j\omega_k})|^2  +  \frac{\Psi(e^{j\omega_k})}{\hat{\sigma}^2_w}}$&#10;&#10;&#10;\end{document}"/>
  <p:tag name="IGUANATEXSIZE" val="28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616.048"/>
  <p:tag name="OUTPUTDPI" val="1200"/>
  <p:tag name="LATEXADDIN" val="\documentclass{article}&#10;\usepackage{amsmath}&#10;\pagestyle{empty}&#10;\begin{document}&#10;&#10;$\hat{S}_\text{FDE1}(e^{j\omega_k}) = \frac{\hat{H}^\ast(e^{j\omega_k}) \tilde{R}(e^{j\omega_k})}&#10;  {|\hat{H}(e^{j\omega_k})|^2  +  \frac{1}{\hat{\sigma}^2_w}}$&#10;&#10;&#10;\end{document}"/>
  <p:tag name="IGUANATEXSIZE" val="28"/>
  <p:tag name="IGUANATEXCURSOR" val="17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979.752"/>
  <p:tag name="OUTPUTDPI" val="1200"/>
  <p:tag name="LATEXADDIN" val="\documentclass{article}&#10;\usepackage{amsmath}&#10;\pagestyle{empty}&#10;\begin{document}&#10;&#10;$Y_\text{FDE2}(e^{j\omega_k}) = \frac{\hat{H}^\ast(e^{j\omega_k}) \tilde{R}(e^{j\omega_k}) D(e^{j\omega_k})}&#10;  {|\hat{H}(e^{j\omega_k})|^2  +  \frac{\Psi(e^{j\omega_k})}{\hat{\sigma}^2_w}}$&#10;&#10;&#10;\end{document}"/>
  <p:tag name="IGUANATEXSIZE" val="28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979.752"/>
  <p:tag name="OUTPUTDPI" val="1200"/>
  <p:tag name="LATEXADDIN" val="\documentclass{article}&#10;\usepackage{amsmath}&#10;\pagestyle{empty}&#10;\begin{document}&#10;&#10;$Y_\text{FDE1}(e^{j\omega_k}) = \frac{\hat{H}^\ast(e^{j\omega_k}) \tilde{R}(e^{j\omega_k}) D(e^{j\omega_k})}&#10;  {|\hat{H}(e^{j\omega_k})|^2  +  \frac{1}{\hat{\sigma}^2_w}}$&#10;&#10;&#10;\end{document}"/>
  <p:tag name="IGUANATEXSIZE" val="28"/>
  <p:tag name="IGUANATEXCURSOR" val="25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51.031"/>
  <p:tag name="OUTPUTDPI" val="1200"/>
  <p:tag name="LATEXADDIN" val="\documentclass{article}&#10;\usepackage{amsmath}&#10;\pagestyle{empty}&#10;\begin{document}&#10;&#10;$\hat{S}_\text{FDE2}(e^{j\omega_k}) = \frac{\hat{H}^\ast(e^{j\omega_k}) \tilde{R}(e^{j\omega_k})}&#10;  {|\hat{H}(e^{j\omega_k})|^2  +  \frac{\Psi(e^{j\omega_k})}{\hat{\sigma}^2_w}}$&#10;&#10;&#10;\end{document}"/>
  <p:tag name="IGUANATEXSIZE" val="28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616.048"/>
  <p:tag name="OUTPUTDPI" val="1200"/>
  <p:tag name="LATEXADDIN" val="\documentclass{article}&#10;\usepackage{amsmath}&#10;\pagestyle{empty}&#10;\begin{document}&#10;&#10;$\hat{S}_\text{FDE1}(e^{j\omega_k}) = \frac{\hat{H}^\ast(e^{j\omega_k}) \tilde{R}(e^{j\omega_k})}&#10;  {|\hat{H}(e^{j\omega_k})|^2  +  \frac{1}{\hat{\sigma}^2_w}}$&#10;&#10;&#10;\end{document}"/>
  <p:tag name="IGUANATEXSIZE" val="28"/>
  <p:tag name="IGUANATEXCURSOR" val="17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979.752"/>
  <p:tag name="OUTPUTDPI" val="1200"/>
  <p:tag name="LATEXADDIN" val="\documentclass{article}&#10;\usepackage{amsmath}&#10;\pagestyle{empty}&#10;\begin{document}&#10;&#10;$Y_\text{FDE2}(e^{j\omega_k}) = \frac{\hat{H}^\ast(e^{j\omega_k}) \tilde{R}(e^{j\omega_k}) D(e^{j\omega_k})}&#10;  {|\hat{H}(e^{j\omega_k})|^2  +  \frac{\Psi(e^{j\omega_k})}{\hat{\sigma}^2_w}}$&#10;&#10;&#10;\end{document}"/>
  <p:tag name="IGUANATEXSIZE" val="28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979.752"/>
  <p:tag name="OUTPUTDPI" val="1200"/>
  <p:tag name="LATEXADDIN" val="\documentclass{article}&#10;\usepackage{amsmath}&#10;\pagestyle{empty}&#10;\begin{document}&#10;&#10;$Y_\text{FDE1}(e^{j\omega_k}) = \frac{\hat{H}^\ast(e^{j\omega_k}) \tilde{R}(e^{j\omega_k}) D(e^{j\omega_k})}&#10;  {|\hat{H}(e^{j\omega_k})|^2  +  \frac{1}{\hat{\sigma}^2_w}}$&#10;&#10;&#10;\end{document}"/>
  <p:tag name="IGUANATEXSIZE" val="28"/>
  <p:tag name="IGUANATEXCURSOR" val="25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51.031"/>
  <p:tag name="OUTPUTDPI" val="1200"/>
  <p:tag name="LATEXADDIN" val="\documentclass{article}&#10;\usepackage{amsmath}&#10;\pagestyle{empty}&#10;\begin{document}&#10;&#10;$\hat{S}_\text{FDE2}(e^{j\omega_k}) = \frac{\hat{H}^\ast(e^{j\omega_k}) \tilde{R}(e^{j\omega_k})}&#10;  {|\hat{H}(e^{j\omega_k})|^2  +  \frac{\Psi(e^{j\omega_k})}{\hat{\sigma}^2_w}}$&#10;&#10;&#10;\end{document}"/>
  <p:tag name="IGUANATEXSIZE" val="28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616.048"/>
  <p:tag name="OUTPUTDPI" val="1200"/>
  <p:tag name="LATEXADDIN" val="\documentclass{article}&#10;\usepackage{amsmath}&#10;\pagestyle{empty}&#10;\begin{document}&#10;&#10;$\hat{S}_\text{FDE1}(e^{j\omega_k}) = \frac{\hat{H}^\ast(e^{j\omega_k}) \tilde{R}(e^{j\omega_k})}&#10;  {|\hat{H}(e^{j\omega_k})|^2  +  \frac{1}{\hat{\sigma}^2_w}}$&#10;&#10;&#10;\end{document}"/>
  <p:tag name="IGUANATEXSIZE" val="28"/>
  <p:tag name="IGUANATEXCURSOR" val="17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7.6827"/>
  <p:tag name="ORIGINALWIDTH" val="3062.617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 Algorithm      &amp; Execution Time (ms) \\ \midrule&#10; Frequency Domain Equalizer One  &amp; 57.156    \\&#10; Frequency Domain Equalizer Two &amp; 58.841    \\\end{tabular}&#10;\end{center}&#10;\label{tab:ZFMMSEtimingComparison}&#10;\end{table}&#10;&#10;\end{document}"/>
  <p:tag name="IGUANATEXSIZE" val="20"/>
  <p:tag name="IGUANATEXCURSOR" val="7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0.6299"/>
  <p:tag name="ORIGINALWIDTH" val="2866.892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 Algorithm      &amp; Execution Time (ms) \\ \midrule&#10; ZF   using cuSolverSp   &amp; 355.96    \\&#10; MMSE using cuSolverSp   &amp; 355.96    \\&#10; CMA using Reformulated $\nabla J$ &amp; \hphantom{3}88.77    \\    &#10; FDE1  &amp; \hphantom{3}57.16    \\&#10; FDE2 &amp; \hphantom{3}58.84   \\\end{tabular}&#10;\end{center}&#10;\label{tab:ZFMMSEtimingComparison}&#10;\end{table}&#10;&#10;\end{document}"/>
  <p:tag name="IGUANATEXSIZE" val="20"/>
  <p:tag name="IGUANATEXCURSOR" val="82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0.6299"/>
  <p:tag name="ORIGINALWIDTH" val="2866.892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 Algorithm      &amp; Execution Time (ms) \\ \midrule&#10; ZF   using cuSolverSp   &amp; 355.96    \\&#10; MMSE using cuSolverSp   &amp; 355.96    \\&#10; CMA using Reformulated $\nabla J$ &amp; \hphantom{3}88.77    \\    &#10; FDE1  &amp; \hphantom{3}57.16    \\&#10; FDE2 &amp; \hphantom{3}58.84   \\\end{tabular}&#10;\end{center}&#10;\label{tab:ZFMMSEtimingComparison}&#10;\end{table}&#10;&#10;\end{document}"/>
  <p:tag name="IGUANATEXSIZE" val="20"/>
  <p:tag name="IGUANATEXCURSOR" val="82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7.664"/>
  <p:tag name="ORIGINALWIDTH" val="2551.181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ccc}&#10;     \toprule&#10;         &amp; Attenuation (dB) &amp; Phase      &amp; Delay (ns)  \\ \midrule &#10;Ray 1   &amp; \hphantom{2}0.0 &amp; $\hphantom{12}0^\circ$  &amp; \hphantom{15}0 \\&#10;Ray 2   &amp; \hphantom{2}1.5  &amp; $180^\circ$     &amp; \hphantom{1}50 \\&#10;     Ray 3   &amp; 20.0     &amp; $\hphantom{1}90^\circ$ &amp; 155   \\\end{tabular}&#10;\end{center}&#10;\label{tab:ZFMMSEtimingComparison}&#10;\end{table}&#10;&#10;\end{document}"/>
  <p:tag name="IGUANATEXSIZE" val="20"/>
  <p:tag name="IGUANATEXCURSOR" val="82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7.664"/>
  <p:tag name="ORIGINALWIDTH" val="2551.181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ccc}&#10;     \toprule&#10;         &amp; Attenuation (dB) &amp; Phase      &amp; Delay (ns)  \\ \midrule &#10;Ray 1   &amp; \hphantom{2}0.0 &amp; $\hphantom{12}0^\circ$  &amp; \hphantom{15}0 \\&#10;Ray 2   &amp; \hphantom{2}1.5  &amp; $150^\circ$     &amp; \hphantom{1}50 \\&#10;     Ray 3   &amp; 20.0     &amp; $\hphantom{1}90^\circ$ &amp; 155   \\\end{tabular}&#10;\end{center}&#10;\label{tab:ZFMMSEtimingComparison}&#10;\end{table}&#10;&#10;\end{document}"/>
  <p:tag name="IGUANATEXSIZE" val="20"/>
  <p:tag name="IGUANATEXCURSOR" val="9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7.664"/>
  <p:tag name="ORIGINALWIDTH" val="2551.181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ccc}&#10;     \toprule&#10;         &amp; Attenuation (dB) &amp; Phase      &amp; Delay (ns)  \\ \midrule &#10;Ray 1   &amp; \hphantom{2}0.0 &amp; $\hphantom{12}0^\circ$  &amp; \hphantom{15}0 \\&#10;Ray 2   &amp; \hphantom{2}1.5  &amp; $120^\circ$     &amp; \hphantom{1}50 \\&#10;     Ray 3   &amp; 20.0     &amp; $\hphantom{1}90^\circ$ &amp; 155   \\\end{tabular}&#10;\end{center}&#10;\label{tab:ZFMMSEtimingComparison}&#10;\end{table}&#10;&#10;\end{document}"/>
  <p:tag name="IGUANATEXSIZE" val="20"/>
  <p:tag name="IGUANATEXCURSOR" val="82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102.7372"/>
  <p:tag name="OUTPUTDPI" val="1200"/>
  <p:tag name="LATEXADDIN" val="\documentclass{article}&#10;\usepackage{amsmath}&#10;\pagestyle{empty}&#10;\begin{document}&#10;&#10;$\mathbf{R}$&#10;&#10;&#10;\end{document}"/>
  <p:tag name="IGUANATEXSIZE" val="28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65.99173"/>
  <p:tag name="OUTPUTDPI" val="1200"/>
  <p:tag name="LATEXADDIN" val="\documentclass{article}&#10;\usepackage{amsmath}&#10;\pagestyle{empty}&#10;\begin{document}&#10;&#10;$\hat{\mathbf{g}}$&#10;&#10;&#10;\end{document}"/>
  <p:tag name="IGUANATEXSIZE" val="28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\text{pkt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\text{pkt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5.4593"/>
  <p:tag name="OUTPUTDPI" val="1200"/>
  <p:tag name="LATEXADDIN" val="\documentclass{article}&#10;\usepackage{amsmath}&#10;\pagestyle{empty}&#10;\begin{document}&#10;&#10;$\hat{\mathbf{b}}_\text{FDE2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6753</TotalTime>
  <Words>1675</Words>
  <Application>Microsoft Office PowerPoint</Application>
  <PresentationFormat>Widescreen</PresentationFormat>
  <Paragraphs>683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Arial</vt:lpstr>
      <vt:lpstr>Times New Roman</vt:lpstr>
      <vt:lpstr>Office Theme</vt:lpstr>
      <vt:lpstr>GPU Implementation of Data-Aided Equalizers</vt:lpstr>
      <vt:lpstr>Outline</vt:lpstr>
      <vt:lpstr>PowerPoint Presentation</vt:lpstr>
      <vt:lpstr>Introduction - Multipath</vt:lpstr>
      <vt:lpstr>Introduction - Multipath</vt:lpstr>
      <vt:lpstr>Introduction - Multipath</vt:lpstr>
      <vt:lpstr>Introduction - Multipath</vt:lpstr>
      <vt:lpstr>Introduction - Multipath</vt:lpstr>
      <vt:lpstr>Introduction - Multipath</vt:lpstr>
      <vt:lpstr>Introduction - Multipath</vt:lpstr>
      <vt:lpstr>Introduction - Equalizers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PowerPoint Presentation</vt:lpstr>
      <vt:lpstr>Problem Statement</vt:lpstr>
      <vt:lpstr>PowerPoint Presentation</vt:lpstr>
      <vt:lpstr>ZF Equations</vt:lpstr>
      <vt:lpstr>MMSE Equations</vt:lpstr>
      <vt:lpstr>ZF &amp; MMSE Equations</vt:lpstr>
      <vt:lpstr>ZF &amp; MMSE Equations</vt:lpstr>
      <vt:lpstr>Computing ZF &amp; MMSE</vt:lpstr>
      <vt:lpstr>Computing ZF &amp; MMSE</vt:lpstr>
      <vt:lpstr>Computing &amp; Applying ZF Using  cuSolverSp</vt:lpstr>
      <vt:lpstr>Computing &amp; Applying MMSE Using cuSolverSp</vt:lpstr>
      <vt:lpstr>PowerPoint Presentation</vt:lpstr>
      <vt:lpstr>CMA Equations</vt:lpstr>
      <vt:lpstr>Computing &amp; Applying CMA Using  Convolution</vt:lpstr>
      <vt:lpstr>Computing CMA</vt:lpstr>
      <vt:lpstr>Computing CMA</vt:lpstr>
      <vt:lpstr>Reformulating CMA Equations</vt:lpstr>
      <vt:lpstr>Reformulating CMA Equations</vt:lpstr>
      <vt:lpstr>Reformulating CMA Equations</vt:lpstr>
      <vt:lpstr>Computing &amp; Applying CMA Using  Convolution</vt:lpstr>
      <vt:lpstr>PowerPoint Presentation</vt:lpstr>
      <vt:lpstr>Computing &amp; Applying FDE1 &amp; FDE2</vt:lpstr>
      <vt:lpstr>Computing &amp; Applying FDE1 &amp; FDE2</vt:lpstr>
      <vt:lpstr>Computing &amp; Applying FDE1 &amp; FDE2</vt:lpstr>
      <vt:lpstr>Computing &amp; Applying FDE1 &amp; FDE2</vt:lpstr>
      <vt:lpstr>Computing &amp; Applying FDE1 &amp; FDE2</vt:lpstr>
      <vt:lpstr>Computing &amp; Applying - PSD of  SOQPSK-TG</vt:lpstr>
      <vt:lpstr>Computing &amp; Applying FDE1 &amp; FDE2</vt:lpstr>
      <vt:lpstr>Computing &amp; Applying FDE1</vt:lpstr>
      <vt:lpstr>Computing &amp; Applying FDE2</vt:lpstr>
      <vt:lpstr>Equalizer Execution Time Comparison</vt:lpstr>
      <vt:lpstr>Equalizer Execution Time Comparison</vt:lpstr>
      <vt:lpstr>PowerPoint Presentation</vt:lpstr>
      <vt:lpstr>Static Multipath Test Setup</vt:lpstr>
      <vt:lpstr>Static Multipath Test Setup</vt:lpstr>
      <vt:lpstr>Channel 1</vt:lpstr>
      <vt:lpstr>Channel 2</vt:lpstr>
      <vt:lpstr>Channel 3</vt:lpstr>
      <vt:lpstr>Conclusions</vt:lpstr>
      <vt:lpstr>Future Work</vt:lpstr>
    </vt:vector>
  </TitlesOfParts>
  <Company>BYU Electrical &amp; Computer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ecestudent</dc:creator>
  <cp:lastModifiedBy>ecestudent</cp:lastModifiedBy>
  <cp:revision>95</cp:revision>
  <dcterms:created xsi:type="dcterms:W3CDTF">2017-05-04T20:31:06Z</dcterms:created>
  <dcterms:modified xsi:type="dcterms:W3CDTF">2017-05-09T14:41:36Z</dcterms:modified>
</cp:coreProperties>
</file>